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3"/>
  </p:notesMasterIdLst>
  <p:handoutMasterIdLst>
    <p:handoutMasterId r:id="rId74"/>
  </p:handoutMasterIdLst>
  <p:sldIdLst>
    <p:sldId id="375" r:id="rId3"/>
    <p:sldId id="394" r:id="rId4"/>
    <p:sldId id="456" r:id="rId5"/>
    <p:sldId id="342" r:id="rId6"/>
    <p:sldId id="382" r:id="rId7"/>
    <p:sldId id="395" r:id="rId8"/>
    <p:sldId id="495" r:id="rId9"/>
    <p:sldId id="457" r:id="rId10"/>
    <p:sldId id="496" r:id="rId11"/>
    <p:sldId id="497" r:id="rId12"/>
    <p:sldId id="498" r:id="rId13"/>
    <p:sldId id="499" r:id="rId14"/>
    <p:sldId id="500" r:id="rId15"/>
    <p:sldId id="458" r:id="rId16"/>
    <p:sldId id="379" r:id="rId17"/>
    <p:sldId id="403" r:id="rId18"/>
    <p:sldId id="501" r:id="rId19"/>
    <p:sldId id="502" r:id="rId20"/>
    <p:sldId id="503" r:id="rId21"/>
    <p:sldId id="504" r:id="rId22"/>
    <p:sldId id="505" r:id="rId23"/>
    <p:sldId id="506" r:id="rId24"/>
    <p:sldId id="507" r:id="rId25"/>
    <p:sldId id="508" r:id="rId26"/>
    <p:sldId id="509" r:id="rId27"/>
    <p:sldId id="510" r:id="rId28"/>
    <p:sldId id="511" r:id="rId29"/>
    <p:sldId id="459" r:id="rId30"/>
    <p:sldId id="512" r:id="rId31"/>
    <p:sldId id="513" r:id="rId32"/>
    <p:sldId id="514" r:id="rId33"/>
    <p:sldId id="515" r:id="rId34"/>
    <p:sldId id="516" r:id="rId35"/>
    <p:sldId id="517" r:id="rId36"/>
    <p:sldId id="518" r:id="rId37"/>
    <p:sldId id="519" r:id="rId38"/>
    <p:sldId id="520" r:id="rId39"/>
    <p:sldId id="521" r:id="rId40"/>
    <p:sldId id="522" r:id="rId41"/>
    <p:sldId id="523" r:id="rId42"/>
    <p:sldId id="524" r:id="rId43"/>
    <p:sldId id="525" r:id="rId44"/>
    <p:sldId id="526" r:id="rId45"/>
    <p:sldId id="527" r:id="rId46"/>
    <p:sldId id="528" r:id="rId47"/>
    <p:sldId id="529" r:id="rId48"/>
    <p:sldId id="460" r:id="rId49"/>
    <p:sldId id="530" r:id="rId50"/>
    <p:sldId id="531" r:id="rId51"/>
    <p:sldId id="532" r:id="rId52"/>
    <p:sldId id="533" r:id="rId53"/>
    <p:sldId id="534" r:id="rId54"/>
    <p:sldId id="535" r:id="rId55"/>
    <p:sldId id="536" r:id="rId56"/>
    <p:sldId id="537" r:id="rId57"/>
    <p:sldId id="538" r:id="rId58"/>
    <p:sldId id="539" r:id="rId59"/>
    <p:sldId id="540" r:id="rId60"/>
    <p:sldId id="541" r:id="rId61"/>
    <p:sldId id="542" r:id="rId62"/>
    <p:sldId id="543" r:id="rId63"/>
    <p:sldId id="544" r:id="rId64"/>
    <p:sldId id="545" r:id="rId65"/>
    <p:sldId id="546" r:id="rId66"/>
    <p:sldId id="475" r:id="rId67"/>
    <p:sldId id="547" r:id="rId68"/>
    <p:sldId id="548" r:id="rId69"/>
    <p:sldId id="549" r:id="rId70"/>
    <p:sldId id="550" r:id="rId71"/>
    <p:sldId id="302" r:id="rId72"/>
  </p:sldIdLst>
  <p:sldSz cx="12192000" cy="6858000"/>
  <p:notesSz cx="6858000" cy="9144000"/>
  <p:custDataLst>
    <p:tags r:id="rId7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E6E3E5"/>
    <a:srgbClr val="F3F3F3"/>
    <a:srgbClr val="809DBF"/>
    <a:srgbClr val="616C85"/>
    <a:srgbClr val="D4DDE9"/>
    <a:srgbClr val="4C5568"/>
    <a:srgbClr val="DBE3ED"/>
    <a:srgbClr val="EFF4C0"/>
    <a:srgbClr val="BCD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D134B8-2364-427E-B464-9B8E6BF5BB06}" styleName="表样式 1 25">
    <a:wholeTbl>
      <a:tcTxStyle>
        <a:fontRef idx="none">
          <a:schemeClr val="tx1"/>
        </a:fontRef>
      </a:tcTxStyle>
      <a:tcStyle>
        <a:tcBdr>
          <a:left>
            <a:ln w="9525" cmpd="sng">
              <a:solidFill>
                <a:srgbClr val="808080"/>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solidFill>
              <a:prstDash val="solid"/>
            </a:ln>
          </a:bottom>
          <a:insideH>
            <a:ln w="9525" cmpd="sng">
              <a:solidFill>
                <a:srgbClr val="808080">
                  <a:lumMod val="40000"/>
                  <a:lumOff val="60000"/>
                </a:srgbClr>
              </a:solidFill>
              <a:prstDash val="solid"/>
            </a:ln>
          </a:insideH>
          <a:insideV>
            <a:ln w="9525" cmpd="sng">
              <a:solidFill>
                <a:srgbClr val="808080">
                  <a:lumMod val="40000"/>
                  <a:lumOff val="60000"/>
                </a:srgbClr>
              </a:solidFill>
              <a:prstDash val="solid"/>
            </a:ln>
          </a:insideV>
        </a:tcBdr>
        <a:fill>
          <a:solidFill>
            <a:schemeClr val="bg1">
              <a:alpha val="0"/>
            </a:schemeClr>
          </a:solidFill>
        </a:fill>
      </a:tcStyle>
    </a:wholeTbl>
    <a:band2H>
      <a:tcStyle>
        <a:tcBdr/>
        <a:fill>
          <a:solidFill>
            <a:srgbClr val="808080">
              <a:alpha val="25000"/>
              <a:lumMod val="40000"/>
              <a:lumOff val="60000"/>
            </a:srgbClr>
          </a:solidFill>
        </a:fill>
      </a:tcStyle>
    </a:band2H>
    <a:band1V>
      <a:tcStyle>
        <a:tcBdr/>
        <a:fill>
          <a:solidFill>
            <a:srgbClr val="808080">
              <a:alpha val="25000"/>
              <a:lumMod val="40000"/>
              <a:lumOff val="60000"/>
            </a:srgbClr>
          </a:solidFill>
        </a:fill>
      </a:tcStyle>
    </a:band1V>
    <a:band2V>
      <a:tcStyle>
        <a:tcBdr/>
        <a:fill>
          <a:solidFill>
            <a:schemeClr val="bg1">
              <a:alpha val="0"/>
            </a:schemeClr>
          </a:solidFill>
        </a:fill>
      </a:tcStyle>
    </a:band2V>
    <a:lastCol>
      <a:tcTxStyle b="on">
        <a:fontRef idx="none">
          <a:schemeClr val="tx1"/>
        </a:fontRef>
      </a:tcTxStyle>
      <a:tcStyle>
        <a:tcBdr>
          <a:left>
            <a:ln w="9525" cmpd="sng">
              <a:solidFill>
                <a:srgbClr val="808080">
                  <a:lumMod val="40000"/>
                  <a:lumOff val="60000"/>
                </a:srgbClr>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solidFill>
              <a:prstDash val="solid"/>
            </a:ln>
          </a:bottom>
          <a:insideH>
            <a:ln w="9525" cmpd="sng">
              <a:solidFill>
                <a:srgbClr val="808080">
                  <a:lumMod val="40000"/>
                  <a:lumOff val="60000"/>
                </a:srgbClr>
              </a:solidFill>
              <a:prstDash val="solid"/>
            </a:ln>
          </a:insideH>
          <a:insideV>
            <a:ln>
              <a:noFill/>
            </a:ln>
          </a:insideV>
        </a:tcBdr>
        <a:fill>
          <a:solidFill>
            <a:srgbClr val="808080">
              <a:alpha val="40000"/>
              <a:lumMod val="40000"/>
              <a:lumOff val="60000"/>
            </a:srgbClr>
          </a:solidFill>
        </a:fill>
      </a:tcStyle>
    </a:lastCol>
    <a:firstCol>
      <a:tcTxStyle b="on">
        <a:fontRef idx="none">
          <a:schemeClr val="tx1"/>
        </a:fontRef>
      </a:tcTxStyle>
      <a:tcStyle>
        <a:tcBdr>
          <a:left>
            <a:ln w="9525" cmpd="sng">
              <a:solidFill>
                <a:srgbClr val="808080"/>
              </a:solidFill>
              <a:prstDash val="solid"/>
            </a:ln>
          </a:left>
          <a:right>
            <a:ln w="9525" cmpd="sng">
              <a:solidFill>
                <a:srgbClr val="808080">
                  <a:lumMod val="40000"/>
                  <a:lumOff val="60000"/>
                </a:srgbClr>
              </a:solidFill>
              <a:prstDash val="solid"/>
            </a:ln>
          </a:right>
          <a:top>
            <a:ln w="9525" cmpd="sng">
              <a:solidFill>
                <a:srgbClr val="808080"/>
              </a:solidFill>
              <a:prstDash val="solid"/>
            </a:ln>
          </a:top>
          <a:bottom>
            <a:ln w="9525" cmpd="sng">
              <a:solidFill>
                <a:srgbClr val="808080"/>
              </a:solidFill>
              <a:prstDash val="solid"/>
            </a:ln>
          </a:bottom>
          <a:insideH>
            <a:ln w="9525" cmpd="sng">
              <a:solidFill>
                <a:srgbClr val="808080">
                  <a:lumMod val="40000"/>
                  <a:lumOff val="60000"/>
                </a:srgbClr>
              </a:solidFill>
              <a:prstDash val="solid"/>
            </a:ln>
          </a:insideH>
          <a:insideV>
            <a:ln>
              <a:noFill/>
            </a:ln>
          </a:insideV>
        </a:tcBdr>
        <a:fill>
          <a:solidFill>
            <a:srgbClr val="808080">
              <a:alpha val="40000"/>
              <a:lumMod val="40000"/>
              <a:lumOff val="60000"/>
            </a:srgbClr>
          </a:solidFill>
        </a:fill>
      </a:tcStyle>
    </a:firstCol>
    <a:lastRow>
      <a:tcTxStyle b="on">
        <a:fontRef idx="none">
          <a:srgbClr val="808080"/>
        </a:fontRef>
      </a:tcTxStyle>
      <a:tcStyle>
        <a:tcBdr>
          <a:left>
            <a:ln w="9525" cmpd="sng">
              <a:solidFill>
                <a:srgbClr val="808080"/>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solidFill>
              <a:prstDash val="solid"/>
            </a:ln>
          </a:bottom>
          <a:insideH>
            <a:ln>
              <a:noFill/>
            </a:ln>
          </a:insideH>
          <a:insideV>
            <a:ln>
              <a:noFill/>
            </a:ln>
          </a:insideV>
        </a:tcBdr>
        <a:fill>
          <a:solidFill>
            <a:schemeClr val="bg1">
              <a:alpha val="0"/>
            </a:schemeClr>
          </a:solidFill>
        </a:fill>
      </a:tcStyle>
    </a:lastRow>
    <a:seCell>
      <a:tcStyle>
        <a:tcBdr>
          <a:left>
            <a:ln w="9525" cmpd="sng">
              <a:solidFill>
                <a:srgbClr val="808080">
                  <a:lumMod val="40000"/>
                  <a:lumOff val="60000"/>
                </a:srgbClr>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solidFill>
              <a:prstDash val="solid"/>
            </a:ln>
          </a:bottom>
          <a:insideH>
            <a:ln>
              <a:noFill/>
            </a:ln>
          </a:insideH>
          <a:insideV>
            <a:ln>
              <a:noFill/>
            </a:ln>
          </a:insideV>
        </a:tcBdr>
        <a:fill>
          <a:solidFill>
            <a:schemeClr val="bg1">
              <a:alpha val="0"/>
            </a:schemeClr>
          </a:solidFill>
        </a:fill>
      </a:tcStyle>
    </a:seCell>
    <a:swCell>
      <a:tcTxStyle b="on">
        <a:fontRef idx="none">
          <a:srgbClr val="808080"/>
        </a:fontRef>
      </a:tcTxStyle>
      <a:tcStyle>
        <a:tcBdr>
          <a:left>
            <a:ln w="9525" cmpd="sng">
              <a:solidFill>
                <a:srgbClr val="808080"/>
              </a:solidFill>
              <a:prstDash val="solid"/>
            </a:ln>
          </a:left>
          <a:right>
            <a:ln w="9525" cmpd="sng">
              <a:solidFill>
                <a:srgbClr val="808080">
                  <a:lumMod val="40000"/>
                  <a:lumOff val="60000"/>
                </a:srgbClr>
              </a:solidFill>
              <a:prstDash val="solid"/>
            </a:ln>
          </a:right>
          <a:top>
            <a:ln w="9525" cmpd="sng">
              <a:solidFill>
                <a:srgbClr val="808080"/>
              </a:solidFill>
              <a:prstDash val="solid"/>
            </a:ln>
          </a:top>
          <a:bottom>
            <a:ln w="9525" cmpd="sng">
              <a:solidFill>
                <a:srgbClr val="808080"/>
              </a:solidFill>
              <a:prstDash val="solid"/>
            </a:ln>
          </a:bottom>
          <a:insideH>
            <a:ln>
              <a:noFill/>
            </a:ln>
          </a:insideH>
          <a:insideV>
            <a:ln>
              <a:noFill/>
            </a:ln>
          </a:insideV>
        </a:tcBdr>
        <a:fill>
          <a:solidFill>
            <a:schemeClr val="bg1">
              <a:alpha val="0"/>
            </a:schemeClr>
          </a:solidFill>
        </a:fill>
      </a:tcStyle>
    </a:swCell>
    <a:firstRow>
      <a:tcTxStyle b="on">
        <a:fontRef idx="none">
          <a:schemeClr val="bg1"/>
        </a:fontRef>
      </a:tcTxStyle>
      <a:tcStyle>
        <a:tcBdr>
          <a:left>
            <a:ln w="9525" cmpd="sng">
              <a:solidFill>
                <a:srgbClr val="808080"/>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solidFill>
              <a:prstDash val="solid"/>
            </a:ln>
          </a:bottom>
          <a:insideH>
            <a:ln>
              <a:noFill/>
            </a:ln>
          </a:insideH>
          <a:insideV>
            <a:ln w="9525" cmpd="sng">
              <a:solidFill>
                <a:srgbClr val="808080">
                  <a:lumMod val="40000"/>
                  <a:lumOff val="60000"/>
                </a:srgbClr>
              </a:solidFill>
              <a:prstDash val="solid"/>
            </a:ln>
          </a:insideV>
        </a:tcBdr>
        <a:fill>
          <a:solidFill>
            <a:srgbClr val="808080"/>
          </a:solidFill>
        </a:fill>
      </a:tcStyle>
    </a:firstRow>
    <a:neCell>
      <a:tcStyle>
        <a:tcBdr>
          <a:left>
            <a:ln w="9525" cmpd="sng">
              <a:solidFill>
                <a:srgbClr val="808080">
                  <a:lumMod val="40000"/>
                  <a:lumOff val="60000"/>
                </a:srgbClr>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lumMod val="40000"/>
                  <a:lumOff val="60000"/>
                </a:srgbClr>
              </a:solidFill>
              <a:prstDash val="solid"/>
            </a:ln>
          </a:bottom>
          <a:insideH>
            <a:ln>
              <a:noFill/>
            </a:ln>
          </a:insideH>
          <a:insideV>
            <a:ln>
              <a:noFill/>
            </a:ln>
          </a:insideV>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94" autoAdjust="0"/>
    <p:restoredTop sz="94660"/>
  </p:normalViewPr>
  <p:slideViewPr>
    <p:cSldViewPr snapToGrid="0">
      <p:cViewPr varScale="1">
        <p:scale>
          <a:sx n="67" d="100"/>
          <a:sy n="67" d="100"/>
        </p:scale>
        <p:origin x="7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8" Type="http://schemas.openxmlformats.org/officeDocument/2006/relationships/tags" Target="tags/tag120.xml"/><Relationship Id="rId77" Type="http://schemas.openxmlformats.org/officeDocument/2006/relationships/tableStyles" Target="tableStyles.xml"/><Relationship Id="rId76" Type="http://schemas.openxmlformats.org/officeDocument/2006/relationships/viewProps" Target="viewProps.xml"/><Relationship Id="rId75" Type="http://schemas.openxmlformats.org/officeDocument/2006/relationships/presProps" Target="presProps.xml"/><Relationship Id="rId74" Type="http://schemas.openxmlformats.org/officeDocument/2006/relationships/handoutMaster" Target="handoutMasters/handoutMaster1.xml"/><Relationship Id="rId73" Type="http://schemas.openxmlformats.org/officeDocument/2006/relationships/notesMaster" Target="notesMasters/notesMaster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a:srcRect l="1697" t="9725" r="5943" b="4161"/>
          <a:stretch>
            <a:fillRect/>
          </a:stretch>
        </p:blipFill>
        <p:spPr>
          <a:xfrm>
            <a:off x="0" y="0"/>
            <a:ext cx="12192000" cy="6858000"/>
          </a:xfrm>
          <a:prstGeom prst="rect">
            <a:avLst/>
          </a:prstGeom>
        </p:spPr>
      </p:pic>
      <p:sp>
        <p:nvSpPr>
          <p:cNvPr id="10" name="矩形 9"/>
          <p:cNvSpPr/>
          <p:nvPr userDrawn="1"/>
        </p:nvSpPr>
        <p:spPr>
          <a:xfrm>
            <a:off x="0" y="283700"/>
            <a:ext cx="12192000" cy="619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A27DE56F-97BC-45AD-919B-E3BF4153A6C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7E032E2-F31A-44CF-9F48-F4EC86D75B67}" type="slidenum">
              <a:rPr lang="zh-CN" altLang="en-US" smtClean="0"/>
            </a:fld>
            <a:endParaRPr lang="zh-CN" altLang="en-US"/>
          </a:p>
        </p:txBody>
      </p:sp>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71700"/>
            <a:ext cx="12192000" cy="4686300"/>
          </a:xfrm>
          <a:prstGeom prst="rect">
            <a:avLst/>
          </a:prstGeom>
          <a:solidFill>
            <a:srgbClr val="72A5FD"/>
          </a:solidFill>
        </p:spPr>
      </p:pic>
      <p:sp>
        <p:nvSpPr>
          <p:cNvPr id="11" name="矩形 10"/>
          <p:cNvSpPr/>
          <p:nvPr userDrawn="1"/>
        </p:nvSpPr>
        <p:spPr>
          <a:xfrm>
            <a:off x="0" y="-1"/>
            <a:ext cx="12192000" cy="4343401"/>
          </a:xfrm>
          <a:prstGeom prst="rect">
            <a:avLst/>
          </a:prstGeom>
          <a:gradFill>
            <a:gsLst>
              <a:gs pos="72548">
                <a:srgbClr val="6D99E0">
                  <a:alpha val="80000"/>
                </a:srgbClr>
              </a:gs>
              <a:gs pos="0">
                <a:srgbClr val="396EBD"/>
              </a:gs>
              <a:gs pos="97345">
                <a:srgbClr val="72A5FD">
                  <a:alpha val="0"/>
                </a:srgbClr>
              </a:gs>
              <a:gs pos="60000">
                <a:srgbClr val="6A93D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2685" b="12939"/>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6" name="矩形: 圆角 15"/>
          <p:cNvSpPr/>
          <p:nvPr userDrawn="1"/>
        </p:nvSpPr>
        <p:spPr>
          <a:xfrm>
            <a:off x="1" y="0"/>
            <a:ext cx="12192000" cy="6858000"/>
          </a:xfrm>
          <a:prstGeom prst="roundRect">
            <a:avLst>
              <a:gd name="adj" fmla="val 0"/>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userDrawn="1"/>
        </p:nvCxnSpPr>
        <p:spPr>
          <a:xfrm>
            <a:off x="730250" y="546100"/>
            <a:ext cx="10731500" cy="0"/>
          </a:xfrm>
          <a:prstGeom prst="line">
            <a:avLst/>
          </a:prstGeom>
          <a:ln>
            <a:solidFill>
              <a:srgbClr val="616C85"/>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9AE28-24DE-4729-BB9D-79407B086DC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3B8CC7-043E-4376-96B4-02406E99DA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image" Target="../media/image5.pn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image" Target="../media/image5.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39.xml"/><Relationship Id="rId1" Type="http://schemas.openxmlformats.org/officeDocument/2006/relationships/tags" Target="../tags/tag38.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image" Target="../media/image5.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image" Target="../media/image5.pn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image" Target="../media/image5.png"/><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image" Target="../media/image5.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image" Target="../media/image5.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image" Target="../media/image5.png"/><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image" Target="../media/image5.png"/><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image" Target="../media/image5.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image" Target="../media/image5.png"/><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8" Type="http://schemas.openxmlformats.org/officeDocument/2006/relationships/slideLayout" Target="../slideLayouts/slideLayout2.xml"/><Relationship Id="rId17" Type="http://schemas.openxmlformats.org/officeDocument/2006/relationships/tags" Target="../tags/tag15.xml"/><Relationship Id="rId16" Type="http://schemas.openxmlformats.org/officeDocument/2006/relationships/tags" Target="../tags/tag14.xml"/><Relationship Id="rId15" Type="http://schemas.openxmlformats.org/officeDocument/2006/relationships/tags" Target="../tags/tag13.xml"/><Relationship Id="rId14" Type="http://schemas.openxmlformats.org/officeDocument/2006/relationships/image" Target="../media/image5.png"/><Relationship Id="rId13" Type="http://schemas.openxmlformats.org/officeDocument/2006/relationships/image" Target="../media/image4.png"/><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61.xml"/><Relationship Id="rId1" Type="http://schemas.openxmlformats.org/officeDocument/2006/relationships/tags" Target="../tags/tag6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image" Target="../media/image5.png"/><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image" Target="../media/image5.png"/><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image" Target="../media/image5.png"/><Relationship Id="rId1" Type="http://schemas.openxmlformats.org/officeDocument/2006/relationships/image" Target="../media/image4.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image" Target="../media/image5.png"/><Relationship Id="rId1"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image" Target="../media/image5.png"/><Relationship Id="rId1" Type="http://schemas.openxmlformats.org/officeDocument/2006/relationships/image" Target="../media/image4.pn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image" Target="../media/image5.png"/><Relationship Id="rId1" Type="http://schemas.openxmlformats.org/officeDocument/2006/relationships/image" Target="../media/image4.png"/></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46.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79.xml"/><Relationship Id="rId1" Type="http://schemas.openxmlformats.org/officeDocument/2006/relationships/tags" Target="../tags/tag78.xml"/></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image" Target="../media/image5.png"/><Relationship Id="rId1" Type="http://schemas.openxmlformats.org/officeDocument/2006/relationships/image" Target="../media/image4.png"/></Relationships>
</file>

<file path=ppt/slides/_rels/slide4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image" Target="../media/image5.png"/><Relationship Id="rId1" Type="http://schemas.openxmlformats.org/officeDocument/2006/relationships/image" Target="../media/image4.png"/></Relationships>
</file>

<file path=ppt/slides/_rels/slide4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7.xml"/><Relationship Id="rId1" Type="http://schemas.openxmlformats.org/officeDocument/2006/relationships/tags" Target="../tags/tag16.xml"/></Relationships>
</file>

<file path=ppt/slides/_rels/slide5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image" Target="../media/image5.png"/><Relationship Id="rId1" Type="http://schemas.openxmlformats.org/officeDocument/2006/relationships/image" Target="../media/image4.png"/></Relationships>
</file>

<file path=ppt/slides/_rels/slide5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image" Target="../media/image5.png"/><Relationship Id="rId1" Type="http://schemas.openxmlformats.org/officeDocument/2006/relationships/image" Target="../media/image4.png"/></Relationships>
</file>

<file path=ppt/slides/_rels/slide5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image" Target="../media/image5.png"/><Relationship Id="rId1" Type="http://schemas.openxmlformats.org/officeDocument/2006/relationships/image" Target="../media/image4.png"/></Relationships>
</file>

<file path=ppt/slides/_rels/slide5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95.xml"/><Relationship Id="rId3" Type="http://schemas.openxmlformats.org/officeDocument/2006/relationships/tags" Target="../tags/tag94.xml"/><Relationship Id="rId2" Type="http://schemas.openxmlformats.org/officeDocument/2006/relationships/image" Target="../media/image5.png"/><Relationship Id="rId1" Type="http://schemas.openxmlformats.org/officeDocument/2006/relationships/image" Target="../media/image4.png"/></Relationships>
</file>

<file path=ppt/slides/_rels/slide5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97.xml"/><Relationship Id="rId3" Type="http://schemas.openxmlformats.org/officeDocument/2006/relationships/tags" Target="../tags/tag96.xml"/><Relationship Id="rId2" Type="http://schemas.openxmlformats.org/officeDocument/2006/relationships/image" Target="../media/image5.png"/><Relationship Id="rId1" Type="http://schemas.openxmlformats.org/officeDocument/2006/relationships/image" Target="../media/image4.png"/></Relationships>
</file>

<file path=ppt/slides/_rels/slide5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image" Target="../media/image5.png"/><Relationship Id="rId1" Type="http://schemas.openxmlformats.org/officeDocument/2006/relationships/image" Target="../media/image4.png"/></Relationships>
</file>

<file path=ppt/slides/_rels/slide5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image" Target="../media/image5.png"/><Relationship Id="rId1" Type="http://schemas.openxmlformats.org/officeDocument/2006/relationships/image" Target="../media/image4.png"/></Relationships>
</file>

<file path=ppt/slides/_rels/slide5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image" Target="../media/image5.png"/><Relationship Id="rId1" Type="http://schemas.openxmlformats.org/officeDocument/2006/relationships/image" Target="../media/image4.png"/></Relationships>
</file>

<file path=ppt/slides/_rels/slide5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image" Target="../media/image5.png"/><Relationship Id="rId1" Type="http://schemas.openxmlformats.org/officeDocument/2006/relationships/image" Target="../media/image4.png"/></Relationships>
</file>

<file path=ppt/slides/_rels/slide5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image" Target="../media/image5.png"/><Relationship Id="rId1" Type="http://schemas.openxmlformats.org/officeDocument/2006/relationships/image" Target="../media/image4.png"/></Relationships>
</file>

<file path=ppt/slides/_rels/slide6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image" Target="../media/image5.png"/><Relationship Id="rId1" Type="http://schemas.openxmlformats.org/officeDocument/2006/relationships/image" Target="../media/image4.png"/></Relationships>
</file>

<file path=ppt/slides/_rels/slide6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image" Target="../media/image5.png"/><Relationship Id="rId1" Type="http://schemas.openxmlformats.org/officeDocument/2006/relationships/image" Target="../media/image4.png"/></Relationships>
</file>

<file path=ppt/slides/_rels/slide6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image" Target="../media/image5.png"/><Relationship Id="rId1" Type="http://schemas.openxmlformats.org/officeDocument/2006/relationships/image" Target="../media/image4.png"/></Relationships>
</file>

<file path=ppt/slides/_rels/slide6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image" Target="../media/image5.png"/><Relationship Id="rId1" Type="http://schemas.openxmlformats.org/officeDocument/2006/relationships/image" Target="../media/image4.png"/></Relationships>
</file>

<file path=ppt/slides/_rels/slide6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image" Target="../media/image5.png"/><Relationship Id="rId1" Type="http://schemas.openxmlformats.org/officeDocument/2006/relationships/image" Target="../media/image4.png"/></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6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image" Target="../media/image5.png"/><Relationship Id="rId1" Type="http://schemas.openxmlformats.org/officeDocument/2006/relationships/image" Target="../media/image4.png"/></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
        <p:nvSpPr>
          <p:cNvPr id="46" name="矩形: 圆角 45"/>
          <p:cNvSpPr/>
          <p:nvPr/>
        </p:nvSpPr>
        <p:spPr>
          <a:xfrm>
            <a:off x="4485640" y="32378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3331696" y="1681784"/>
            <a:ext cx="5528608" cy="553720"/>
          </a:xfrm>
          <a:prstGeom prst="rect">
            <a:avLst/>
          </a:prstGeom>
          <a:noFill/>
        </p:spPr>
        <p:txBody>
          <a:bodyPr wrap="square" lIns="0" tIns="0" rIns="0" bIns="0" rtlCol="0">
            <a:spAutoFit/>
          </a:bodyPr>
          <a:lstStyle/>
          <a:p>
            <a:pPr algn="dist"/>
            <a:r>
              <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rPr>
              <a:t>小学数学教学设计与实施</a:t>
            </a:r>
            <a:endPar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9" name="文本框 48"/>
          <p:cNvSpPr txBox="1"/>
          <p:nvPr/>
        </p:nvSpPr>
        <p:spPr>
          <a:xfrm>
            <a:off x="3332480" y="2299970"/>
            <a:ext cx="5527675" cy="245745"/>
          </a:xfrm>
          <a:prstGeom prst="rect">
            <a:avLst/>
          </a:prstGeom>
          <a:noFill/>
        </p:spPr>
        <p:txBody>
          <a:bodyPr wrap="square" lIns="0" tIns="0" rIns="0" bIns="0" rtlCol="0">
            <a:spAutoFit/>
          </a:bodyPr>
          <a:lstStyle/>
          <a:p>
            <a:pPr algn="ctr"/>
            <a:r>
              <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rPr>
              <a:t>XIAO XUE SHU XUE JIAO XUE SHE JI YU SHI SHI</a:t>
            </a:r>
            <a:endPar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50" name="组合 49"/>
          <p:cNvGrpSpPr/>
          <p:nvPr/>
        </p:nvGrpSpPr>
        <p:grpSpPr>
          <a:xfrm>
            <a:off x="5634389" y="2832975"/>
            <a:ext cx="923223" cy="95250"/>
            <a:chOff x="10961036" y="223119"/>
            <a:chExt cx="1846446" cy="190500"/>
          </a:xfrm>
          <a:solidFill>
            <a:srgbClr val="616C85"/>
          </a:solidFill>
        </p:grpSpPr>
        <p:sp>
          <p:nvSpPr>
            <p:cNvPr id="51" name="矩形: 圆角 50"/>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矩形: 圆角 51"/>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矩形: 圆角 52"/>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4" name="矩形: 圆角 53"/>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矩形: 圆角 54"/>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6" name="矩形: 圆角 55"/>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 name="组合 5"/>
          <p:cNvGrpSpPr/>
          <p:nvPr/>
        </p:nvGrpSpPr>
        <p:grpSpPr>
          <a:xfrm>
            <a:off x="4880610" y="3234055"/>
            <a:ext cx="2432050" cy="375285"/>
            <a:chOff x="3164" y="4033"/>
            <a:chExt cx="17251" cy="2662"/>
          </a:xfrm>
        </p:grpSpPr>
        <p:pic>
          <p:nvPicPr>
            <p:cNvPr id="4" name="图片 3" descr="LOGO图标"/>
            <p:cNvPicPr>
              <a:picLocks noChangeAspect="1"/>
            </p:cNvPicPr>
            <p:nvPr/>
          </p:nvPicPr>
          <p:blipFill>
            <a:blip r:embed="rId2"/>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3"/>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87604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肯普的教学设计模式</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5659755"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肯普认为，教学设计应从学生的观点而非传统的从内容的视角来考虑教学，教师应考虑各种影响学习结果的因素。他认为一个完整的教学设计应包括教学目标、学习特征、教学资源和教学评价这四个基本要素，它们可构成教学设计模型的总体框架。</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与其他的教学设计模式相比，肯普模式具有以下三个特征：（</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没有用箭头和线条将各成分连接起来，且在某些情况下，教学设计不必将所有要素都考虑进去，这既彰显了要素间的相对独立性，又避免了教学设计的形式化。（</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学习需要</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教学目的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置于模型的中心位置，说明这两者是整个教学设计的出发点和归宿，其他环节都应在目标的指引下进行，接受目标的检验，以此来保证教学活动的效率。（</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位于模型外围的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形成性评价</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总结性评价</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修改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始终环绕着各成分，表明对教学方案进行评价和修改是整个设计过程中的常态化工作。</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4" name="文本框 3"/>
          <p:cNvSpPr txBox="1"/>
          <p:nvPr/>
        </p:nvSpPr>
        <p:spPr>
          <a:xfrm>
            <a:off x="7615555" y="6073140"/>
            <a:ext cx="4001770" cy="306705"/>
          </a:xfrm>
          <a:prstGeom prst="rect">
            <a:avLst/>
          </a:prstGeom>
          <a:noFill/>
        </p:spPr>
        <p:txBody>
          <a:bodyPr wrap="square" rtlCol="0">
            <a:spAutoFit/>
          </a:bodyPr>
          <a:p>
            <a:pPr algn="ctr"/>
            <a:r>
              <a:rPr lang="zh-CN" altLang="en-US" sz="1400" b="1">
                <a:latin typeface="微软雅黑" panose="020B0503020204020204" charset="-122"/>
                <a:ea typeface="微软雅黑" panose="020B0503020204020204" charset="-122"/>
                <a:cs typeface="微软雅黑" panose="020B0503020204020204" charset="-122"/>
              </a:rPr>
              <a:t>肯普的教学设计模式</a:t>
            </a:r>
            <a:endParaRPr lang="zh-CN" altLang="en-US" sz="1400" b="1">
              <a:latin typeface="微软雅黑" panose="020B0503020204020204" charset="-122"/>
              <a:ea typeface="微软雅黑" panose="020B0503020204020204" charset="-122"/>
              <a:cs typeface="微软雅黑" panose="020B0503020204020204" charset="-122"/>
            </a:endParaRPr>
          </a:p>
        </p:txBody>
      </p:sp>
      <p:pic>
        <p:nvPicPr>
          <p:cNvPr id="3" name="图片 2" descr="7"/>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7733665" y="2432050"/>
            <a:ext cx="3766185" cy="3429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87604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五、</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四元教学设计模式</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641413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四元教学设计模式由范梅里恩伯尔及其团队所开发。四元教学设计模式旨在促进复杂学习，它并不要求学习者在孤立的情境中掌握零散片段的技能，而是强调将各个单一的技能整合协调起来，以达到融会贯通、熟练运用的目的，进而解决现实生活中的问题，实现学习迁移。四元教学设计模式的核心思想就是实施四元教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四元</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分别指的是学习任务、相关知能、支持程序和专项操练。</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学习任务是教育方案的基石，教学所呈现的学习任务应具备具体的、现实的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完整任务</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的特点，从简单到复杂，体现练习的高度变式度，促进学生通过归纳来建构图式，并在一定程度上对再生性因素（指与再生性任务相关的，有助于准确完成再生性任务的各种因素）经过编辑后能熟练运用规则。</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87604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五、</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四元教学设计模式</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641413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相关知能在学习者掌握学习任务中的创生性因素（指能够促进创生性任务完成或激发创造力的各种条件、特质或元素）中发挥着重要的作用，它主要反映了两种逻辑，即解释在一个领域如何解决问题（认知策略），以及该领域的组织方式（心理模式）。</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支持程序是掌握学习任务中再生性因素的前提，旨在让学生掌握完成再生性任务所需要的各个步骤，如对基础知识和技能的熟练掌握、严谨的态度、遵循规则和流程的能力、良好的记忆力等。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专项操练是指对再生性知能进行重复练习，以达到高度熟练，通常在再生性层面纳入完整任务的情境时才开始。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87604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五、</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四元教学设计模式</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4465320"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四元教学设计模式强调学习任务、相关知能、支持程序和专项操练四个元素的相互关联和整体性（如图所示）。该模式有助于教师从更宏观、更系统的角度审视教学设计，被视为国际教学设计发展中有序教学与整体教学结合的一朵奇葩，可为教师的教学设计，尤其是单元整体教学设计研究提供理论指导。</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pic>
        <p:nvPicPr>
          <p:cNvPr id="3" name="图片 2" descr="8"/>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6237605" y="2366645"/>
            <a:ext cx="5757545" cy="3049270"/>
          </a:xfrm>
          <a:prstGeom prst="rect">
            <a:avLst/>
          </a:prstGeom>
        </p:spPr>
      </p:pic>
      <p:sp>
        <p:nvSpPr>
          <p:cNvPr id="4" name="文本框 3"/>
          <p:cNvSpPr txBox="1"/>
          <p:nvPr/>
        </p:nvSpPr>
        <p:spPr>
          <a:xfrm>
            <a:off x="6237605" y="5639435"/>
            <a:ext cx="5757545" cy="306705"/>
          </a:xfrm>
          <a:prstGeom prst="rect">
            <a:avLst/>
          </a:prstGeom>
          <a:noFill/>
        </p:spPr>
        <p:txBody>
          <a:bodyPr wrap="square" rtlCol="0">
            <a:spAutoFit/>
          </a:bodyPr>
          <a:p>
            <a:pPr algn="ctr"/>
            <a:r>
              <a:rPr lang="zh-CN" altLang="en-US" sz="1400" b="1">
                <a:latin typeface="微软雅黑" panose="020B0503020204020204" charset="-122"/>
                <a:ea typeface="微软雅黑" panose="020B0503020204020204" charset="-122"/>
                <a:cs typeface="微软雅黑" panose="020B0503020204020204" charset="-122"/>
              </a:rPr>
              <a:t>四元教学设计模式</a:t>
            </a:r>
            <a:endParaRPr lang="zh-CN" altLang="en-US" sz="1400" b="1">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64" name="文本框 22"/>
          <p:cNvSpPr txBox="1"/>
          <p:nvPr>
            <p:custDataLst>
              <p:tags r:id="rId3"/>
            </p:custDataLst>
          </p:nvPr>
        </p:nvSpPr>
        <p:spPr>
          <a:xfrm flipH="1">
            <a:off x="1630045" y="89027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以上介绍的五种教学设计模式的异同点归纳如表所示。</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graphicFrame>
        <p:nvGraphicFramePr>
          <p:cNvPr id="4" name="表格 3"/>
          <p:cNvGraphicFramePr/>
          <p:nvPr>
            <p:custDataLst>
              <p:tags r:id="rId4"/>
            </p:custDataLst>
          </p:nvPr>
        </p:nvGraphicFramePr>
        <p:xfrm>
          <a:off x="1018540" y="1753235"/>
          <a:ext cx="10154920" cy="4806315"/>
        </p:xfrm>
        <a:graphic>
          <a:graphicData uri="http://schemas.openxmlformats.org/drawingml/2006/table">
            <a:tbl>
              <a:tblPr firstRow="1">
                <a:tableStyleId>{22D134B8-2364-427E-B464-9B8E6BF5BB06}</a:tableStyleId>
              </a:tblPr>
              <a:tblGrid>
                <a:gridCol w="1958975"/>
                <a:gridCol w="2394585"/>
                <a:gridCol w="3143250"/>
                <a:gridCol w="1107440"/>
                <a:gridCol w="1550670"/>
              </a:tblGrid>
              <a:tr h="434975">
                <a:tc>
                  <a:txBody>
                    <a:bodyPr/>
                    <a:p>
                      <a:pPr algn="ctr">
                        <a:lnSpc>
                          <a:spcPct val="120000"/>
                        </a:lnSpc>
                        <a:buNone/>
                      </a:pPr>
                      <a:r>
                        <a:rPr lang="zh-CN" altLang="en-US" sz="1200" b="1" spc="120">
                          <a:latin typeface="微软雅黑" panose="020B0503020204020204" charset="-122"/>
                          <a:ea typeface="微软雅黑" panose="020B0503020204020204" charset="-122"/>
                        </a:rPr>
                        <a:t>设计模式</a:t>
                      </a:r>
                      <a:endParaRPr lang="zh-CN" altLang="en-US" sz="1200" b="1" spc="120">
                        <a:latin typeface="微软雅黑" panose="020B0503020204020204" charset="-122"/>
                        <a:ea typeface="微软雅黑" panose="020B0503020204020204" charset="-122"/>
                      </a:endParaRPr>
                    </a:p>
                  </a:txBody>
                  <a:tcPr marL="177800" marR="177800" marT="107950" marB="10795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lnSpc>
                          <a:spcPct val="120000"/>
                        </a:lnSpc>
                        <a:buNone/>
                      </a:pPr>
                      <a:r>
                        <a:rPr lang="zh-CN" altLang="en-US" sz="1200" spc="120">
                          <a:latin typeface="微软雅黑" panose="020B0503020204020204" charset="-122"/>
                          <a:ea typeface="微软雅黑" panose="020B0503020204020204" charset="-122"/>
                        </a:rPr>
                        <a:t>主要特点</a:t>
                      </a:r>
                      <a:endParaRPr lang="zh-CN" altLang="en-US" sz="1200" spc="120">
                        <a:latin typeface="微软雅黑" panose="020B0503020204020204" charset="-122"/>
                        <a:ea typeface="微软雅黑" panose="020B0503020204020204" charset="-122"/>
                      </a:endParaRPr>
                    </a:p>
                  </a:txBody>
                  <a:tcPr marL="177800" marR="177800" marT="107950" marB="10795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lnSpc>
                          <a:spcPct val="120000"/>
                        </a:lnSpc>
                        <a:buNone/>
                      </a:pPr>
                      <a:r>
                        <a:rPr lang="zh-CN" altLang="en-US" sz="1200" spc="120">
                          <a:latin typeface="微软雅黑" panose="020B0503020204020204" charset="-122"/>
                          <a:ea typeface="微软雅黑" panose="020B0503020204020204" charset="-122"/>
                        </a:rPr>
                        <a:t>基本流程</a:t>
                      </a:r>
                      <a:endParaRPr lang="zh-CN" altLang="en-US" sz="1200" spc="120">
                        <a:latin typeface="微软雅黑" panose="020B0503020204020204" charset="-122"/>
                        <a:ea typeface="微软雅黑" panose="020B0503020204020204" charset="-122"/>
                      </a:endParaRPr>
                    </a:p>
                  </a:txBody>
                  <a:tcPr marL="177800" marR="177800" marT="107950" marB="10795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lnSpc>
                          <a:spcPct val="120000"/>
                        </a:lnSpc>
                        <a:buNone/>
                      </a:pPr>
                      <a:r>
                        <a:rPr lang="zh-CN" altLang="en-US" sz="1200" spc="120">
                          <a:latin typeface="微软雅黑" panose="020B0503020204020204" charset="-122"/>
                          <a:ea typeface="微软雅黑" panose="020B0503020204020204" charset="-122"/>
                        </a:rPr>
                        <a:t>优势</a:t>
                      </a:r>
                      <a:endParaRPr lang="zh-CN" altLang="en-US" sz="1200" spc="120">
                        <a:latin typeface="微软雅黑" panose="020B0503020204020204" charset="-122"/>
                        <a:ea typeface="微软雅黑" panose="020B0503020204020204" charset="-122"/>
                      </a:endParaRPr>
                    </a:p>
                  </a:txBody>
                  <a:tcPr marL="177800" marR="177800" marT="107950" marB="10795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lnSpc>
                          <a:spcPct val="120000"/>
                        </a:lnSpc>
                        <a:buNone/>
                      </a:pPr>
                      <a:r>
                        <a:rPr lang="zh-CN" altLang="en-US" sz="1200" spc="120">
                          <a:latin typeface="微软雅黑" panose="020B0503020204020204" charset="-122"/>
                          <a:ea typeface="微软雅黑" panose="020B0503020204020204" charset="-122"/>
                        </a:rPr>
                        <a:t>启示</a:t>
                      </a:r>
                      <a:endParaRPr lang="zh-CN" altLang="en-US" sz="1200" spc="120">
                        <a:latin typeface="微软雅黑" panose="020B0503020204020204" charset="-122"/>
                        <a:ea typeface="微软雅黑" panose="020B0503020204020204" charset="-122"/>
                      </a:endParaRPr>
                    </a:p>
                  </a:txBody>
                  <a:tcPr marL="177800" marR="177800" marT="107950" marB="10795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764540">
                <a:tc>
                  <a:txBody>
                    <a:bodyPr/>
                    <a:p>
                      <a:pPr algn="ctr">
                        <a:lnSpc>
                          <a:spcPct val="120000"/>
                        </a:lnSpc>
                        <a:buNone/>
                      </a:pPr>
                      <a:r>
                        <a:rPr lang="en-US" altLang="zh-CN" sz="1000">
                          <a:latin typeface="微软雅黑" panose="020B0503020204020204" charset="-122"/>
                          <a:ea typeface="微软雅黑" panose="020B0503020204020204" charset="-122"/>
                          <a:cs typeface="微软雅黑" panose="020B0503020204020204" charset="-122"/>
                        </a:rPr>
                        <a:t>ADDIE</a:t>
                      </a:r>
                      <a:r>
                        <a:rPr lang="zh-CN" altLang="en-US" sz="1000">
                          <a:latin typeface="微软雅黑" panose="020B0503020204020204" charset="-122"/>
                          <a:ea typeface="微软雅黑" panose="020B0503020204020204" charset="-122"/>
                          <a:cs typeface="微软雅黑" panose="020B0503020204020204" charset="-122"/>
                        </a:rPr>
                        <a:t>经典教学设计模式</a:t>
                      </a:r>
                      <a:endParaRPr lang="zh-CN" altLang="en-US" sz="1000">
                        <a:latin typeface="微软雅黑" panose="020B0503020204020204" charset="-122"/>
                        <a:ea typeface="微软雅黑" panose="020B0503020204020204" charset="-122"/>
                        <a:cs typeface="微软雅黑" panose="020B0503020204020204" charset="-122"/>
                      </a:endParaRPr>
                    </a:p>
                  </a:txBody>
                  <a:tcPr marL="177800" marR="177800" marT="107950" marB="10795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强调了教学设计的过程属性</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分析、设计、开发、实施、评估</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清晰易懂，可操作性强</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设计从目标分析到过程设计，再到学习评价，应形成逻辑闭环</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947420">
                <a:tc>
                  <a:txBody>
                    <a:bodyPr/>
                    <a:p>
                      <a:pPr algn="ctr">
                        <a:lnSpc>
                          <a:spcPct val="120000"/>
                        </a:lnSpc>
                        <a:buNone/>
                      </a:pPr>
                      <a:r>
                        <a:rPr lang="zh-CN" altLang="en-US" sz="1000">
                          <a:latin typeface="微软雅黑" panose="020B0503020204020204" charset="-122"/>
                          <a:ea typeface="微软雅黑" panose="020B0503020204020204" charset="-122"/>
                          <a:cs typeface="微软雅黑" panose="020B0503020204020204" charset="-122"/>
                        </a:rPr>
                        <a:t>迪克</a:t>
                      </a:r>
                      <a:r>
                        <a:rPr lang="en-US" altLang="zh-CN" sz="1000">
                          <a:latin typeface="微软雅黑" panose="020B0503020204020204" charset="-122"/>
                          <a:ea typeface="微软雅黑" panose="020B0503020204020204" charset="-122"/>
                          <a:cs typeface="微软雅黑" panose="020B0503020204020204" charset="-122"/>
                        </a:rPr>
                        <a:t>—</a:t>
                      </a:r>
                      <a:r>
                        <a:rPr lang="zh-CN" altLang="en-US" sz="1000">
                          <a:latin typeface="微软雅黑" panose="020B0503020204020204" charset="-122"/>
                          <a:ea typeface="微软雅黑" panose="020B0503020204020204" charset="-122"/>
                          <a:cs typeface="微软雅黑" panose="020B0503020204020204" charset="-122"/>
                        </a:rPr>
                        <a:t>凯瑞的系统教学设计模式</a:t>
                      </a:r>
                      <a:endParaRPr lang="zh-CN" altLang="en-US" sz="1000">
                        <a:latin typeface="微软雅黑" panose="020B0503020204020204" charset="-122"/>
                        <a:ea typeface="微软雅黑" panose="020B0503020204020204" charset="-122"/>
                        <a:cs typeface="微软雅黑" panose="020B0503020204020204" charset="-122"/>
                      </a:endParaRPr>
                    </a:p>
                  </a:txBody>
                  <a:tcPr marL="177800" marR="177800" marT="107950" marB="10795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以目标为导向，注重学情分析，不断优化</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确定教学目标、进行教学分析、分析学习者与情境、书写行为表现目标、开发评估工具、开发教学策略、开发和选择教学材料、设计和实施形成性评价及总结性评价、修改教学</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贴近教育实践</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设计应以教学目标为指导，设计过程需要不断优化</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764540">
                <a:tc>
                  <a:txBody>
                    <a:bodyPr/>
                    <a:p>
                      <a:pPr algn="ctr">
                        <a:lnSpc>
                          <a:spcPct val="120000"/>
                        </a:lnSpc>
                        <a:buNone/>
                      </a:pPr>
                      <a:r>
                        <a:rPr lang="zh-CN" altLang="en-US" sz="1000">
                          <a:latin typeface="微软雅黑" panose="020B0503020204020204" charset="-122"/>
                          <a:ea typeface="微软雅黑" panose="020B0503020204020204" charset="-122"/>
                          <a:cs typeface="微软雅黑" panose="020B0503020204020204" charset="-122"/>
                        </a:rPr>
                        <a:t>史密斯</a:t>
                      </a:r>
                      <a:r>
                        <a:rPr lang="en-US" altLang="zh-CN" sz="1000">
                          <a:latin typeface="微软雅黑" panose="020B0503020204020204" charset="-122"/>
                          <a:ea typeface="微软雅黑" panose="020B0503020204020204" charset="-122"/>
                          <a:cs typeface="微软雅黑" panose="020B0503020204020204" charset="-122"/>
                        </a:rPr>
                        <a:t>—</a:t>
                      </a:r>
                      <a:r>
                        <a:rPr lang="zh-CN" altLang="en-US" sz="1000">
                          <a:latin typeface="微软雅黑" panose="020B0503020204020204" charset="-122"/>
                          <a:ea typeface="微软雅黑" panose="020B0503020204020204" charset="-122"/>
                          <a:cs typeface="微软雅黑" panose="020B0503020204020204" charset="-122"/>
                        </a:rPr>
                        <a:t>雷根的教学设计模式</a:t>
                      </a:r>
                      <a:endParaRPr lang="zh-CN" altLang="en-US" sz="1000">
                        <a:latin typeface="微软雅黑" panose="020B0503020204020204" charset="-122"/>
                        <a:ea typeface="微软雅黑" panose="020B0503020204020204" charset="-122"/>
                        <a:cs typeface="微软雅黑" panose="020B0503020204020204" charset="-122"/>
                      </a:endParaRPr>
                    </a:p>
                  </a:txBody>
                  <a:tcPr marL="177800" marR="177800" marT="107950" marB="10795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突出情境分析，按照组织、传递和管理分别讨论策略</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cs typeface="微软雅黑" panose="020B0503020204020204" charset="-122"/>
                        </a:rPr>
                        <a:t>教学分析、策略设计和教学评价，并可细分为</a:t>
                      </a:r>
                      <a:r>
                        <a:rPr lang="en-US" altLang="zh-CN" sz="1000">
                          <a:latin typeface="微软雅黑" panose="020B0503020204020204" charset="-122"/>
                          <a:ea typeface="微软雅黑" panose="020B0503020204020204" charset="-122"/>
                          <a:cs typeface="微软雅黑" panose="020B0503020204020204" charset="-122"/>
                        </a:rPr>
                        <a:t>10</a:t>
                      </a:r>
                      <a:r>
                        <a:rPr lang="zh-CN" altLang="en-US" sz="1000">
                          <a:latin typeface="微软雅黑" panose="020B0503020204020204" charset="-122"/>
                          <a:ea typeface="微软雅黑" panose="020B0503020204020204" charset="-122"/>
                          <a:cs typeface="微软雅黑" panose="020B0503020204020204" charset="-122"/>
                        </a:rPr>
                        <a:t>个环节</a:t>
                      </a:r>
                      <a:endParaRPr lang="zh-CN" altLang="en-US" sz="1000">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有助于精彩课堂的创设</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设计应以教学目标的达成为导向，精心构思教学过程</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947420">
                <a:tc>
                  <a:txBody>
                    <a:bodyPr/>
                    <a:p>
                      <a:pPr algn="ctr">
                        <a:lnSpc>
                          <a:spcPct val="120000"/>
                        </a:lnSpc>
                        <a:buNone/>
                      </a:pPr>
                      <a:r>
                        <a:rPr lang="zh-CN" altLang="en-US" sz="1000">
                          <a:latin typeface="微软雅黑" panose="020B0503020204020204" charset="-122"/>
                          <a:ea typeface="微软雅黑" panose="020B0503020204020204" charset="-122"/>
                        </a:rPr>
                        <a:t>肯普的教学设计模式</a:t>
                      </a:r>
                      <a:endParaRPr lang="zh-CN" altLang="en-US" sz="1000">
                        <a:latin typeface="微软雅黑" panose="020B0503020204020204" charset="-122"/>
                        <a:ea typeface="微软雅黑" panose="020B0503020204020204" charset="-122"/>
                      </a:endParaRPr>
                    </a:p>
                  </a:txBody>
                  <a:tcPr marL="177800" marR="177800" marT="107950" marB="10795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应以学习者视角设计教学</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cs typeface="微软雅黑" panose="020B0503020204020204" charset="-122"/>
                        </a:rPr>
                        <a:t>分为明确教学任务、分析学习者特征等</a:t>
                      </a:r>
                      <a:r>
                        <a:rPr lang="en-US" altLang="zh-CN" sz="1000">
                          <a:latin typeface="微软雅黑" panose="020B0503020204020204" charset="-122"/>
                          <a:ea typeface="微软雅黑" panose="020B0503020204020204" charset="-122"/>
                          <a:cs typeface="微软雅黑" panose="020B0503020204020204" charset="-122"/>
                        </a:rPr>
                        <a:t>9</a:t>
                      </a:r>
                      <a:r>
                        <a:rPr lang="zh-CN" altLang="en-US" sz="1000">
                          <a:latin typeface="微软雅黑" panose="020B0503020204020204" charset="-122"/>
                          <a:ea typeface="微软雅黑" panose="020B0503020204020204" charset="-122"/>
                          <a:cs typeface="微软雅黑" panose="020B0503020204020204" charset="-122"/>
                        </a:rPr>
                        <a:t>个环节，但顺序可灵活调整</a:t>
                      </a:r>
                      <a:endParaRPr lang="zh-CN" altLang="en-US" sz="1000">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有较强的灵活性和开放性</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从学习需要角度分析教学目标，只要目标确定，其他都可灵活调整</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947420">
                <a:tc>
                  <a:txBody>
                    <a:bodyPr/>
                    <a:p>
                      <a:pPr algn="ctr">
                        <a:lnSpc>
                          <a:spcPct val="120000"/>
                        </a:lnSpc>
                        <a:buNone/>
                      </a:pPr>
                      <a:r>
                        <a:rPr lang="zh-CN" altLang="en-US" sz="1000">
                          <a:latin typeface="微软雅黑" panose="020B0503020204020204" charset="-122"/>
                          <a:ea typeface="微软雅黑" panose="020B0503020204020204" charset="-122"/>
                        </a:rPr>
                        <a:t>四元教学设计模式</a:t>
                      </a:r>
                      <a:endParaRPr lang="zh-CN" altLang="en-US" sz="1000">
                        <a:latin typeface="微软雅黑" panose="020B0503020204020204" charset="-122"/>
                        <a:ea typeface="微软雅黑" panose="020B0503020204020204" charset="-122"/>
                      </a:endParaRPr>
                    </a:p>
                  </a:txBody>
                  <a:tcPr marL="177800" marR="177800" marT="107950" marB="10795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强调学习任务、学生知能、支持程序和专项操练的有机结合</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cs typeface="微软雅黑" panose="020B0503020204020204" charset="-122"/>
                        </a:rPr>
                        <a:t>学习任务、相关知能、支持程序和专项操练</a:t>
                      </a:r>
                      <a:r>
                        <a:rPr lang="en-US" altLang="zh-CN" sz="1000">
                          <a:latin typeface="微软雅黑" panose="020B0503020204020204" charset="-122"/>
                          <a:ea typeface="微软雅黑" panose="020B0503020204020204" charset="-122"/>
                          <a:cs typeface="微软雅黑" panose="020B0503020204020204" charset="-122"/>
                        </a:rPr>
                        <a:t>4</a:t>
                      </a:r>
                      <a:r>
                        <a:rPr lang="zh-CN" altLang="en-US" sz="1000">
                          <a:latin typeface="微软雅黑" panose="020B0503020204020204" charset="-122"/>
                          <a:ea typeface="微软雅黑" panose="020B0503020204020204" charset="-122"/>
                          <a:cs typeface="微软雅黑" panose="020B0503020204020204" charset="-122"/>
                        </a:rPr>
                        <a:t>个部分的分析</a:t>
                      </a:r>
                      <a:endParaRPr lang="zh-CN" altLang="en-US" sz="1000">
                        <a:latin typeface="微软雅黑" panose="020B0503020204020204" charset="-122"/>
                        <a:ea typeface="微软雅黑" panose="020B0503020204020204" charset="-122"/>
                        <a:cs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有助于从宏观、系统的角度审视教学设计</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000">
                          <a:latin typeface="微软雅黑" panose="020B0503020204020204" charset="-122"/>
                          <a:ea typeface="微软雅黑" panose="020B0503020204020204" charset="-122"/>
                        </a:rPr>
                        <a:t>每个教学环节都应综合考虑目标、学生、材料和要求</a:t>
                      </a:r>
                      <a:endParaRPr lang="zh-CN" altLang="en-US" sz="1000">
                        <a:latin typeface="微软雅黑" panose="020B0503020204020204" charset="-122"/>
                        <a:ea typeface="微软雅黑" panose="020B0503020204020204" charset="-122"/>
                      </a:endParaRPr>
                    </a:p>
                  </a:txBody>
                  <a:tcPr marL="177800" marR="177800" marT="107950" marB="10795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
        <p:nvSpPr>
          <p:cNvPr id="3" name="文本框 2"/>
          <p:cNvSpPr txBox="1"/>
          <p:nvPr/>
        </p:nvSpPr>
        <p:spPr>
          <a:xfrm>
            <a:off x="1018540" y="1355090"/>
            <a:ext cx="10154920" cy="306705"/>
          </a:xfrm>
          <a:prstGeom prst="rect">
            <a:avLst/>
          </a:prstGeom>
          <a:noFill/>
        </p:spPr>
        <p:txBody>
          <a:bodyPr wrap="square" rtlCol="0">
            <a:spAutoFit/>
          </a:bodyPr>
          <a:p>
            <a:pPr algn="ctr"/>
            <a:r>
              <a:rPr lang="zh-CN" altLang="en-US" sz="1400" b="1">
                <a:latin typeface="微软雅黑" panose="020B0503020204020204" charset="-122"/>
                <a:ea typeface="微软雅黑" panose="020B0503020204020204" charset="-122"/>
                <a:cs typeface="微软雅黑" panose="020B0503020204020204" charset="-122"/>
              </a:rPr>
              <a:t>教学设计主要模式汇总表</a:t>
            </a:r>
            <a:endParaRPr lang="zh-CN" altLang="en-US" sz="1400" b="1">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第二节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小学数学教师在设计教学时，会受到各种因素的影响，这也是教师需要重点分析的内容。本节从客观和主观两个方面选取了六种主要因素进行阐述，其中客观因素也是教师在设计时需要重点分析的内容，而主观因素则是教师发展教学设计能力时需要重点关注的内容。</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影响小学数学教学设计的客观因素</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影响小学数学教学设计的客观因素是指存在于教师个人意识之外，不以个人意志为转移的外在条件或环境因素，主要包括教学内容、教学对象和教学环境这三个部分，它们也是小学数学教学设计所要分析的基本要素。</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97344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教学内容</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内容会对教师的教学设计产生重要影响，不同内容的抽象程度不同，学生的理解难度也不同；不同内容对学生活动操作的要求不同，学生的学习兴趣也不同。大致来说，小学数学教学内容包括：整数、分数、小数和负数的认识与运算，用字母表示数和运算规律等代数知识的内容，常见平面和立体图形的认识等几何知识的内容，条形统计图、折线统计图、扇形统计图和可能性等统计与概率知识的内容，以及利用数学知识解决问题方面的内容。小学数学教师在进行教学设计时，可从学科逻辑、理解难度和教育价值三个方面对教学内容进行分析。</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149034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2251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1.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教学内容的学科逻辑</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教师首先需要明确教学内容是什么，理解该内容的关键点在哪里。例如，对于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最小公倍数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这个教学内容，教师需要明确这个概念是相对于多个正整数而言的，一个正整数不存在最小公倍数，不是正整数也不存在最小公倍数；另外，最小公倍数需要满足两个条件：（</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）它是这个群体里所有正整数的倍数，又是所有这种倍数中最小的一个。（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不同组合的正整数群体，计算最小公倍数的方式也会存在差异。对于一般的正整数组合，可以先找出其中任意两个数的最小公倍数，然后再用这个结果与下一个数一起计算最小公倍数，依此类推，直到所有数都被考虑进去为止。还可以从分解质因数入手，在借助树状图分解出每个数的质因数后，把各个数公有的质因数和独有的质因数相乘。</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理解教学内容的学科逻辑是教师设计与实施教学的前提，可以确保教师不会犯知识性的错误，能读懂教材内容，能正确解答教材和配套材料中的练习题，能对学生的解题结果和过程做出正确的判断及分析。小学数学在学科逻辑上相对简单，绝大部分教师都能理解教学内容，也能正确解答练习题。</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2251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2.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教学内容的理解难度</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在分析了教学内容的学科逻辑后，教师需要分析该教学内容的理解难度。这部分的分析不仅要考虑学科知识本身，也要考虑教学对象，只有把二者结合起来，才能更加准确。例如，对于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最小公倍数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教学内容，教师在分析了学科逻辑后，就要判断学生理解该教学内容的关键点在哪里。教师要明确这个教学内容属于概念性知识，而理解这个概念的关键点主要有三个：一是学生需要掌握什么是倍数，二是学生需要理解同时是多个数的倍数会有什么特征，三是学生需要理解同时是多个数的倍数的数会有无数个。这三个关键点突破了，学生就容易理解最小公倍数的概念了。其中，最关键的是对第二点的理解，由于学生缺乏生活的体会，让他们理解从一个数的倍数到多个数共同的倍数，对他们抽象思维有较高的要求。</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此，教师要从教学内容的知识基础入手，分析学习该教学内容的前序知识是什么，学生是在什么时候学习了该前序知识，从前序知识到所学内容之间存在怎样的知识逻辑，等等。例如，学习最小公倍数的前序知识是倍数、因数、合数、质数、质因数等概念，这些知识和最小公倍数一般都在同一个单元。在进行教学设计时，教师只要分析前几次课学生的知识掌握情况、学习热情、作业完成度，就能较好地判断学生对教学内容的理解难度。如果前序知识是学生在一段时间以前学习的，或者从前序知识到教学内容之间有较大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落差</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，那么教师就要分析该如何过渡、如何做好知识的铺垫。</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小学数学教学设计的模式与</a:t>
            </a:r>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要素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三章</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2251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3.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教学内容的教育价值</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知识学习的目标是为了更有效地发展学生，这就需要对教学内容的教育价值进行分析，主要分析在教学内容的学习过程中，可以培养学生的哪些数学核心素养、哪些数学思想方法。这种教育价值与教学内容有关，也与教学对象有关。在对教学内容的教育价值进行分析时，需要结合具体的教学对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在数学思想方法方面，小学阶段主要体现为分类思想、类比思想、归纳思想、演绎思想、转化思想、数形结合思想、模型思想、反证法、假设法等。例如，在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最小公倍数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内容的学习中，主要可以培养小学生的数感、运算能力、推理意识等数学核心素养，以及归纳思想、分类思想和假设法等。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影响小学数学教学设计的客观因素</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影响小学数学教学设计的客观因素是指存在于教师个人意识之外，不以个人意志为转移的外在条件或环境因素，主要包括教学内容、教学对象和教学环境这三个部分，它们也是小学数学教学设计所要分析的基本要素。</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97344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教学对象</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同样的教学内容面对不同的教学对象，内容的呈现方式、难度、教学方式也都可能存在较大差异，因为不同教学对象的数学知识基础、学习能力、学习兴趣、生活环境和学习目标都是不一样的。小学数学教师在进行教学设计时，可以从教学对象的数学知识基础、数学学习能力和数学学习目的三个方面对教学对象进行分析。</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149034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2251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1.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教学对象的数学知识基础</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学习具有较强的累积性，前序知识的掌握情况会对后续知识的学习产生重要影响，这也是数学学习需要打好基础的原因。分析教学对象的数学知识基础主要从两个方面入手：一方面，以教材中的学科知识脉络为主线，分析小学生在学习这些前序知识时的掌握情况；另一方面，需要将群体分析和个别分析做出适当区别，即了解大部分学生在学习该教学内容时的数学知识基础是怎样的，部分学优生的数学知识基础是怎样的，以及部分学困生的数学知识基础是怎样的。这些分析既有助于教师在教学设计时较为准确地研判学生的最近发展区，也有助于教师在集体化教学和个性化教学中取得平衡，尽量满足不同层次学生的学习需求。</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例如，在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有余数的除法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内容教学设计时，如果对教学对象数学的知识基础进行分析，教师需要清楚该内容在整套小学数学教材中的安排设置，如学生在上个学期已经学习了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除法的初步认识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，在下个学期还要学习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多位数除以一位数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，而且在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有余数的除法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这一单元中还包含了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周期问题</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的内容。然后，教师需要回忆上个学期学习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除法的初步认识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时学生的掌握情况、常见错误有哪些，学生已有的知识基础会影响</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有余数的除法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教学内容中哪些知识点的理解，以及学优生和学困生的群体数量是怎样的、他们有着怎样的知识基础等。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2251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2.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教学对象的数学学习能力</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9002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习能力是指一个人获取、处理信息并将其转化为知识的能力。一个人的遗传因素、所处环境和经历都会对其学习能力产生影响，这就使得教师在课堂教学时，要面对具有不同数学学习能力的学生。他们的学习风格存在差异：有的学生属于视觉学习者，擅长通过阅读或观察图像来理解概念；而有的学生属于听觉学习者，擅长通过听讲座或参与讨论理解概念。而且不同学生的认知加工速度、记忆类型和专注度等都存在区别。教师在进行教学设计时，需要对具体教学对象的学习能力进行分析，以更有效地适应学生的数学学习。</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一般来说，数学知识基础较好的学生，其数学学习能力也较强，教师在教学时可以采用较多</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师生问答</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教师讲解</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模式；数学知识基础一般的学生，其数学学习能力也处于中等水平，教师在教学时可以在问答和讲解中增加一些小组讨论，也可以在教学内容的呈现中多一些变式和多元表征；数学知识基础较为薄弱的学生，其数学学习能力也相对薄弱，教师可以组织一些操作活动，也可以设置一些游戏性学习项目，提高学生的学习兴趣，让他们在活动中发现数学规律，进而通过提问和讲解帮助学生理解。在班级授课制中，要兼顾各种层次的学生是有困难的，教师在教学设计中就需要思考如何兼顾和平衡的问题。首先，要通过统一教学，确保大多数同学对知识的掌握要达到某一个程度；然后，利用剩余时间实施个性化教学，通过不同难度的任务或要求，让不同学习能力的学生都能获得更大的收获。还可以在统一教学时，精心创设课堂提问，使不同知识基础的学生都能在该问题的思考过程中获得有效发展。</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2251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3.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教学对象的数学学习目的</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教学对象对教学设计的影响不仅体现在知识基础和学习能力上，也包括学生的数学学习目的，涵盖了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入口</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出口</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。教师只有清楚地掌握了学生的基础和目的，才能让所制订的教学设计更加有效，帮助学生从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此岸</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顺利抵达</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彼岸</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生的数学学习目的主要分为两个方面：一是为后续的数学和其他课程的学习打下基础，二是为将来的生活和工作打下基础。不同学生在这两个方面的侧重点是不一样的，即使在同一个方面，不同学生也会存在差异。教师应该对学生的数学学习目的有明确的判断，这种判断既有宏观方面的也有微观方面的。宏观方面主要体现为对学生将来最可能的去向和成长轨迹的判断；微观方面主要体现为对学生在特定数学知识点的学习中可以达成哪些知识性、能力性和情感性目的的判断，这是随着数学教学内容的变化而变化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各学科课程的教学都要服从立德树人的教育目的，不仅体现为智育目的，也体现为德育目的。小学是义务教育的起始阶段，也是儿童心智发展、学习兴趣和行为习惯养成的关键时期，各学科课程的教学应注重情感、知识和能力各维度内在协调发展，使其成为完整的人，为后续的德智体美劳全面发展打下基础。</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影响小学数学教学设计的客观因素</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影响小学数学教学设计的客观因素是指存在于教师个人意识之外，不以个人意志为转移的外在条件或环境因素，主要包括教学内容、教学对象和教学环境这三个部分，它们也是小学数学教学设计所要分析的基本要素。</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97344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教学环境</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环境也是影响教师教学设计的重要因素，不仅包括可见的物理环境因素，也包括不可见的文化环境因素。小学数学教师在教学设计时，可从这两个方面进行分析，前者相对固定、解读较为简单，后者包含的内容则非常丰富，具有较强的内蕴性，不同教师对其的解读会存在较大弹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149034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74193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1.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教学的物理环境</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的物理环境主要包括空间环境和材料环境两个部分。空间环境主要指教学的场所，是室内还是室外。如果是室内，是在普通教室还是在专门教室，或者非教室的室内空间；如果是在室外，是在校内还是在校外；等等。这部分确定了以后，还要分析教学空间的大小、座位、噪声、温度、光线等因素。研究发现，听觉、视觉、温度和物件等因素都会对小学生的数学学习产生影响。虽然大部分的时候，教师都会在固定教室里开展教学，但是有的时候教师也会把学生带到操场让学生观摩或动手操作，尤其是涉及测量、比例等内容的学习时；有的时候教师还会把学生带到特定教室让学生利用不易移动的教学资源帮助学习，尤其是在利用特定信息技术实施教学的时候。这些空间环境，无论是被动选择的还是主动选择的，空间的差异都会对教师的教学设计产生较大影响。</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材料环境主要指教学场所配置的教学材料，包括空间环境中相对固定的黑板、白板、投影仪、扩音设备、网络、平板、虚拟设备等材料，也包括便于携带的各种图片、计数棒、几何体、三角尺、钟表、圆规等材料。教学材料往往会在小学数学教学中发挥重要作用，很多学校都会购置各种数学教具，有的教师甚至还会自己动手制作各种教具。教学材料的丰富程度，也会在很大程度上影响教师的教学内容选择和组织，这些因素都是教师在教学设计时需要考虑和分析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74193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2.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教学的文化环境</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相较于物理环境的直观、可视，文化环境一般难以观察到，需要教师根据自己的所知、所感、所悟进行分析。一般来说，可从三个方面对教学文化环境进行分析：一是从学生的角度分析文化环境，包括学生的生活环境、班级的学习风气和师生关系，其中分析学生的生活环境是为了帮助教师设置学生熟悉的情境，而分析班风和师生关系则可以帮助教师组织教学过程和选择教学方式。二是从学校的角度分析文化环境，包括学校的教学文化、管理文化和制度文化，涉及学校的教育理念、价值观、教学管理和规范性制度，以及教师和教学的评价制度等。三是从家长的角度分析文化环境，包括家长的期待、支持程度，以及当地的习俗、礼仪、价值观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不同经历的教师对文化环境的分析会有较大差异，尤其是职前教师因缺乏教学实践经验，也缺乏特定的教学对象，只能从普遍性角度进行分析。其实文化环境对学生的学习、教师的教学和课堂教学气氛的营造都有着重要的影响。它会影响学生的学习态度，包括他们如何看待失败、成功以及努力的意义；会影响学生的学习方式，包括更倾向于接受式学习，还是探索式学习，倾向于个人学习还是小组合作学习等；也会影响教师的教学理念、教学热情、教学素材选择、教学组织和教学方式等。小学数学教师在进行教学设计时，要重视文化环境因素的分析，契合文化背景的教学会起到事半功倍的效果。</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69265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影响小学数学教学设计的主观因素</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6414135"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影响小学数学教师教学设计的主观因素是指存在于教师个人意识与认知之中，会直接或间接地影响教师的教学决策、教学方法以及与学生互动方式的内在特征和状态，主要包括教师知识、教师能力和教师理念这三个部分，它们也是小学数学教学设计所要分析的基本要素。</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（一）</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知识。知识是课堂教学的载体，也是学生核心素养发展的本源，学生在知识的学习过程中丰富知识的深度和广度，提高认知思维的层次，并逐步发展相应的能力、情感、态度和价值取向，这些都与教师的专业知识密切相关。</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教师能力。教师能力是教师在接受和参与教师教育、从事教育教学以及投身教研等活动中生成和发展的，能够适应社会发展、教师职业要求和促进自身专业发展的个性心理特征。</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教师理念。教师理念也被称为教师信念或教育观，是教师自己确认并信奉的有关人、自然、社会和教育教学等方面的思想、观点和假设，是教师内在的精神状态、深刻的存在维度和开展教学活动的内心向导。</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pic>
        <p:nvPicPr>
          <p:cNvPr id="3" name="图片 2" descr="9"/>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8274050" y="2443480"/>
            <a:ext cx="3692525" cy="3695065"/>
          </a:xfrm>
          <a:prstGeom prst="rect">
            <a:avLst/>
          </a:prstGeom>
        </p:spPr>
      </p:pic>
      <p:sp>
        <p:nvSpPr>
          <p:cNvPr id="4" name="文本框 3"/>
          <p:cNvSpPr txBox="1"/>
          <p:nvPr/>
        </p:nvSpPr>
        <p:spPr>
          <a:xfrm>
            <a:off x="8274050" y="6339205"/>
            <a:ext cx="3691890" cy="306705"/>
          </a:xfrm>
          <a:prstGeom prst="rect">
            <a:avLst/>
          </a:prstGeom>
          <a:noFill/>
        </p:spPr>
        <p:txBody>
          <a:bodyPr wrap="square" rtlCol="0">
            <a:spAutoFit/>
          </a:bodyPr>
          <a:p>
            <a:pPr algn="ctr"/>
            <a:r>
              <a:rPr lang="zh-CN" altLang="en-US" sz="1400" b="1">
                <a:latin typeface="微软雅黑" panose="020B0503020204020204" charset="-122"/>
                <a:ea typeface="微软雅黑" panose="020B0503020204020204" charset="-122"/>
                <a:cs typeface="微软雅黑" panose="020B0503020204020204" charset="-122"/>
              </a:rPr>
              <a:t>教学设计影响因素结构</a:t>
            </a:r>
            <a:endParaRPr lang="zh-CN" altLang="en-US" sz="1400" b="1">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第三节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p:nvPr/>
        </p:nvSpPr>
        <p:spPr>
          <a:xfrm flipH="1">
            <a:off x="4788995" y="269300"/>
            <a:ext cx="2614011" cy="430887"/>
          </a:xfrm>
          <a:prstGeom prst="rect">
            <a:avLst/>
          </a:prstGeom>
          <a:noFill/>
        </p:spPr>
        <p:txBody>
          <a:bodyPr wrap="square" lIns="0" tIns="0" rIns="0" bIns="0" rtlCol="0">
            <a:spAutoFit/>
            <a:scene3d>
              <a:camera prst="orthographicFront"/>
              <a:lightRig rig="threePt" dir="t"/>
            </a:scene3d>
          </a:bodyPr>
          <a:lstStyle/>
          <a:p>
            <a:pPr lvl="0" algn="ctr" fontAlgn="base"/>
            <a:r>
              <a:rPr lang="en-US" altLang="zh-CN" sz="28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CONTENTS</a:t>
            </a:r>
            <a:endParaRPr lang="en-US" altLang="zh-CN"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6" name="组合 5"/>
          <p:cNvGrpSpPr/>
          <p:nvPr/>
        </p:nvGrpSpPr>
        <p:grpSpPr>
          <a:xfrm>
            <a:off x="5634389" y="823437"/>
            <a:ext cx="923223" cy="95250"/>
            <a:chOff x="10961036" y="223119"/>
            <a:chExt cx="1846446" cy="190500"/>
          </a:xfrm>
          <a:solidFill>
            <a:srgbClr val="616C85"/>
          </a:solidFill>
        </p:grpSpPr>
        <p:sp>
          <p:nvSpPr>
            <p:cNvPr id="7" name="矩形: 圆角 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矩形: 圆角 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矩形: 圆角 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矩形: 圆角 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矩形: 圆角 1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4" name="矩形: 圆角 13"/>
          <p:cNvSpPr/>
          <p:nvPr>
            <p:custDataLst>
              <p:tags r:id="rId1"/>
            </p:custDataLst>
          </p:nvPr>
        </p:nvSpPr>
        <p:spPr>
          <a:xfrm>
            <a:off x="6166133" y="2267462"/>
            <a:ext cx="3420000" cy="39600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圆角 14"/>
          <p:cNvSpPr/>
          <p:nvPr>
            <p:custDataLst>
              <p:tags r:id="rId2"/>
            </p:custDataLst>
          </p:nvPr>
        </p:nvSpPr>
        <p:spPr>
          <a:xfrm>
            <a:off x="8028940" y="4048125"/>
            <a:ext cx="3893820" cy="39624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圆角 15"/>
          <p:cNvSpPr/>
          <p:nvPr>
            <p:custDataLst>
              <p:tags r:id="rId3"/>
            </p:custDataLst>
          </p:nvPr>
        </p:nvSpPr>
        <p:spPr>
          <a:xfrm>
            <a:off x="573867" y="4053615"/>
            <a:ext cx="3420000" cy="39600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custDataLst>
              <p:tags r:id="rId4"/>
            </p:custDataLst>
          </p:nvPr>
        </p:nvSpPr>
        <p:spPr>
          <a:xfrm>
            <a:off x="2022302" y="2280162"/>
            <a:ext cx="3420000" cy="39600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25"/>
          <p:cNvSpPr txBox="1"/>
          <p:nvPr>
            <p:custDataLst>
              <p:tags r:id="rId5"/>
            </p:custDataLst>
          </p:nvPr>
        </p:nvSpPr>
        <p:spPr>
          <a:xfrm flipH="1">
            <a:off x="1785023" y="2323050"/>
            <a:ext cx="3894558" cy="27686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9" name="TextBox 25"/>
          <p:cNvSpPr txBox="1"/>
          <p:nvPr>
            <p:custDataLst>
              <p:tags r:id="rId6"/>
            </p:custDataLst>
          </p:nvPr>
        </p:nvSpPr>
        <p:spPr>
          <a:xfrm flipH="1">
            <a:off x="2703422" y="1717869"/>
            <a:ext cx="2057760" cy="43053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0" name="TextBox 25"/>
          <p:cNvSpPr txBox="1"/>
          <p:nvPr>
            <p:custDataLst>
              <p:tags r:id="rId7"/>
            </p:custDataLst>
          </p:nvPr>
        </p:nvSpPr>
        <p:spPr>
          <a:xfrm flipH="1">
            <a:off x="336588" y="4104415"/>
            <a:ext cx="3894558" cy="27686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1" name="TextBox 25"/>
          <p:cNvSpPr txBox="1"/>
          <p:nvPr>
            <p:custDataLst>
              <p:tags r:id="rId8"/>
            </p:custDataLst>
          </p:nvPr>
        </p:nvSpPr>
        <p:spPr>
          <a:xfrm flipH="1">
            <a:off x="1254987" y="3505584"/>
            <a:ext cx="2057760" cy="43053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三节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2" name="TextBox 25"/>
          <p:cNvSpPr txBox="1"/>
          <p:nvPr>
            <p:custDataLst>
              <p:tags r:id="rId9"/>
            </p:custDataLst>
          </p:nvPr>
        </p:nvSpPr>
        <p:spPr>
          <a:xfrm flipH="1">
            <a:off x="5928854" y="2323050"/>
            <a:ext cx="3894558" cy="27686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小学数学教学设计的影响因素</a:t>
            </a:r>
            <a:endPar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3" name="TextBox 25"/>
          <p:cNvSpPr txBox="1"/>
          <p:nvPr>
            <p:custDataLst>
              <p:tags r:id="rId10"/>
            </p:custDataLst>
          </p:nvPr>
        </p:nvSpPr>
        <p:spPr>
          <a:xfrm flipH="1">
            <a:off x="6847253" y="1717869"/>
            <a:ext cx="2057760" cy="43053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二节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4" name="TextBox 25"/>
          <p:cNvSpPr txBox="1"/>
          <p:nvPr>
            <p:custDataLst>
              <p:tags r:id="rId11"/>
            </p:custDataLst>
          </p:nvPr>
        </p:nvSpPr>
        <p:spPr>
          <a:xfrm flipH="1">
            <a:off x="8028164" y="4104415"/>
            <a:ext cx="3894558" cy="27686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小学数学教学设计的文本撰写与格式</a:t>
            </a:r>
            <a:endPar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5" name="TextBox 25"/>
          <p:cNvSpPr txBox="1"/>
          <p:nvPr>
            <p:custDataLst>
              <p:tags r:id="rId12"/>
            </p:custDataLst>
          </p:nvPr>
        </p:nvSpPr>
        <p:spPr>
          <a:xfrm flipH="1">
            <a:off x="8946563" y="3505584"/>
            <a:ext cx="2057760" cy="43053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五节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3"/>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14"/>
            <a:stretch>
              <a:fillRect/>
            </a:stretch>
          </p:blipFill>
          <p:spPr>
            <a:xfrm>
              <a:off x="6015" y="4033"/>
              <a:ext cx="14400" cy="2652"/>
            </a:xfrm>
            <a:prstGeom prst="rect">
              <a:avLst/>
            </a:prstGeom>
          </p:spPr>
        </p:pic>
      </p:grpSp>
      <p:sp>
        <p:nvSpPr>
          <p:cNvPr id="2" name="矩形: 圆角 15"/>
          <p:cNvSpPr/>
          <p:nvPr>
            <p:custDataLst>
              <p:tags r:id="rId15"/>
            </p:custDataLst>
          </p:nvPr>
        </p:nvSpPr>
        <p:spPr>
          <a:xfrm>
            <a:off x="4301317" y="4053615"/>
            <a:ext cx="3420000" cy="39600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TextBox 25"/>
          <p:cNvSpPr txBox="1"/>
          <p:nvPr>
            <p:custDataLst>
              <p:tags r:id="rId16"/>
            </p:custDataLst>
          </p:nvPr>
        </p:nvSpPr>
        <p:spPr>
          <a:xfrm flipH="1">
            <a:off x="4064038" y="4104415"/>
            <a:ext cx="3894558" cy="276860"/>
          </a:xfrm>
          <a:prstGeom prst="rect">
            <a:avLst/>
          </a:prstGeom>
          <a:noFill/>
        </p:spPr>
        <p:txBody>
          <a:bodyPr wrap="square" lIns="0" tIns="0" rIns="0" bIns="0" rtlCol="0">
            <a:spAutoFit/>
            <a:scene3d>
              <a:camera prst="orthographicFront"/>
              <a:lightRig rig="threePt" dir="t"/>
            </a:scene3d>
          </a:bodyPr>
          <a:p>
            <a:pPr lvl="0" algn="ctr" fontAlgn="base"/>
            <a:r>
              <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en-US"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5" name="TextBox 25"/>
          <p:cNvSpPr txBox="1"/>
          <p:nvPr>
            <p:custDataLst>
              <p:tags r:id="rId17"/>
            </p:custDataLst>
          </p:nvPr>
        </p:nvSpPr>
        <p:spPr>
          <a:xfrm flipH="1">
            <a:off x="4982437" y="3505584"/>
            <a:ext cx="2057760" cy="430530"/>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四节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小学数学教师在设计教学时所需完成的关键步骤，可称为基本要素，主要分为前端分析、过程规划和评价设计这三个方面。这三个要素也是教学设计的三个基本程序，有一定的先后顺序，前序要素对后序要素有一定的指导作用，但在完善后序要素的过程中也可以对前序要素进行调整，使得前后更为一致，整体性更强。教师在实施每个要素时都要带着明确的目的，带着问题进行分析和构思，这可以提高教学设计的有效性和科学性。</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在设计教学以前，教师需要了解教学内容、教学对象和教学环境，只有了解了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教什么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哪里教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，才能更好地确定</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教到什么程度</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，并为后续的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怎么教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打下良好基础。因此，小学数学教学设计的前端分析，主要包括两个方面：一方面是对教学内容、教学对象和教学环境进行分析，明确教学的事实性条件；另一方面是在事实性条件的基础上，确定教学目标、教学重点和教学难点等教学的生成性条件。</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315722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分析教学的事实性条件</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838575"/>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前端分析的一项重要任务就是对影响教学设计的客观因素进行分析，包括教学内容的学科逻辑、理解难度和教育价值，教学对象的数学知识基础、数学学习能力和数学学习目的，以及教学的物理环境和文化环境。教学内容、教学对象和教学环境，这些都是教学时教师要面对的客观事实，可将其称为教学的事实性条件。尽管对这些事实的分析会因教师专业水平的区别而存在差异，但对于每位教师来说，这也是他们设计教学时所面临的客观事实条件。对事实性条件的分析是教师设计教学的第一个环节，也是教学设计的第一个要素，分析的准确程度会对后续环节的设计产生重要影响。</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627114"/>
            <a:ext cx="2849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0821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1.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分析教材</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只有知道本节课的教学内容是什么、学科内容的难度是怎样的，才能做到心中有数，明确在教学中应该主要讲授什么内容，该内容的要点是什么，而掌握这些信息的最重要的途径就是对教材进行分析和解读。因此，教学设计的第一个环节就是要深入解读教材中的教学内容，明确教学的内容范围和知识深度。</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前端分析阶段的教材分析主要可分为常规性分析和非常规性分析。常规性分析是指当教学对象的数学学习能力和学习进度与教材的内容和进度基本一致时，教师主要对所使用教材的特定章节内容进行分析即可。如果教学对象的数学知识基础和学习能力相对超前或落后，这就需要对教材进行非常规性分析，除了扩大教材的分析范围，例如多分析几个章节的内容、对内容的学科逻辑和理解难度有更多的思考以外，还需要对其他版本的小学数学教材进行分析与解读，从而对教学内容有更多的了解。</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无论是常规性分析还是非常规性分析，在分析教材时最好都要对分析结果进行记录，以条目的形式记载教材中的教学内容要点。记录可尽量翔实一些，便于教学设计后续阶段的参考。例如，在进行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平均数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的教材分析时，不要笼统地将其记为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平均数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，而应将其记为：（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）平均数的概念；（</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）平均数的计算式；（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）平均数的含义；（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）平均数的影响因素；（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）平均数的简单运用。这种记录对于后续的过程规划、教学素材选择和评价设计都具有直接的参考价值。</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0821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2.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分析教学对象</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52209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在明确教学内容的基础上，需要对教学对象进行分析，主要分析他们的数学知识基础，包括对教学内容前序知识的掌握情况、该类型教学内容的熟悉程度和理解难度，并结合他们的数学学习能力和学习目的，分析学习该教学内容的困难程度。</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材分析的结果比较具体、直观，而教学对象分析的结果则相对抽象，大多数教师主要是凭借记忆和经验来得出学生学习该教学内容的知识基础和能力基础。这也容易导致教师对教学对象的分析简单化、表面化、粗泛化。</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为了避免教学对象分析的主观主义和经验主义，教师可以从以下四个方面入手，帮助自己提高教学对象分析的科学性和准确性。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）以教材为基础，画出与教学内容相关的知识图谱，主要是直接相关的前序知识，越细致越好。</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）以教师经验为基础，明确教学对象在学习前序知识时的掌握情况，如果有精力可结合作业分析和学生调查。</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）将教师经验和文献分析相结合，厘清学生在学习该教学内容时会出现哪些认知障碍，常见的解题错误有哪些。</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以已有的经验为基础，对学生的个性化基础进行分析，明确哪些是全班学生的共性，哪些是个别学生所独有的，并判断在教学中要帮助全体学生达到怎样的水平，以及如何帮助学优生和学困生在学习中获得更好的发展。</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0821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3.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分析教学资料</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57962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在教学时不仅只有教材，还会有教学参考书、国家颁布的数学课程标准、本地区的教学要求，以及本校教研组的教学指导材料等。因此，在前端分析阶段，教师也需要对教学的规范性和参考性资料进行分析。其中，规范性资料主要指义务教育数学课程标准，以及各地教育主管部门颁发的教学指导资料。例如在《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年版）》的学段目标中，对于第二学段学生学习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平均数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内容的要求是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理解平均数的意义，会用平均数解决问题；形成初步的数据意识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学业要求</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部分，要求学生</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知道用平均数可以刻画一组数据的集中趋势，知道平均数的统计意义；知道平均数是介于最大数与最小数之间的数，能描述平均数的含义；能用平均数解决有关的简单实际问题，形成初步的数据意识和应用意识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。还有一些地方，根据学生的实际情况，制定了具有当地特色的小学数学课程内容和教学要求，这些也是需要教师在前端分析时进行解读的。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参考性资料主要指教师的教学参考用书，以及本校或本地区教师共同体都拥有的教学参考资料。例如：针对本校学生的数学基础都比较好的情况，学校可以制定补充学习材料，或者对教学内容的难度和深度有更高的要求；针对本校学生的数学基础都比较一般的情况，学校可以对教学内容的难度和深度做适当弱化，但对其他方面提出具体要求。这些都需要教师在前端分析时进行解读，获得更为准确的信息，从而帮助自己明确教学内容的教学要求、学习要求和教学建议。</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0821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4.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分析教学环境</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在前端分析阶段，教师还需要对教学环境进行分析，包括实施教学的空间环境、可利用的信息化教学资源、教具、师生关系、班级的数学学习氛围和学校的相关规定等。在分析教学环境时，教师要带着</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这个环境能在多大程度上帮助我实施该内容的教学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对哪些内容的学习是有帮助的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对哪些内容的学习容易产生负迁移</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等问题进行分析，为后续的教学生成性条件分析提供更多信息。</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需要注意的是，对于教学事实性条件的分析并不是一次能完成的，前端分析的这四个步骤是为教师确定教学目标和教学重难点服务的。在前端分析完成后，进入了过程规划和评价设计环节，往往还需要对教学的事实性条件进行分析。由此可见，教学设计的分析和构思也是一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洋葱式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层层递进的过程，而不是一步到位的。一个步骤或一次思考是难以把所有要获取的信息都解读完成的，以每个阶段的任务和目标为指导，对相关对象进行针对性分析和构思不仅更为实际，也更加合理、准确。</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在设计教学以前，教师需要了解教学内容、教学对象和教学环境，只有了解了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教什么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哪里教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，才能更好地确定</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教到什么程度</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，并为后续的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怎么教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打下良好基础。因此，小学数学教学设计的前端分析，主要包括两个方面：一方面是对教学内容、教学对象和教学环境进行分析，明确教学的事实性条件；另一方面是在事实性条件的基础上，确定教学目标、教学重点和教学难点等教学的生成性条件。</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315722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分析教学的生成性条件</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838575"/>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对教学的事实性条件进行分析后，教师对教学的具体内容和学习难度、学生的知识水平和学习能力，以及教学的要求和现实环境有了基本的了解。此时，教师需要结合这些客观事实，分析教学的目标和重难点，即以</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教什么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教给谁</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为基础，分析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教到什么程度</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哪些地方最为关键</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些是在事实性条件基础上生成的，又对后续的教学过程规划和教学评价有重要影响。因此，将其归入前端分析更为恰当，也可将其称为教学的生成性条件分析。分析并确定生成性条件，是前端分析最为重要的工作，所定的生成性条件是否准确，对后续的教学设计和教学实施都会产生重要影响。</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627114"/>
            <a:ext cx="2849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57429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1.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分析与确定教学目标</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教学具有较强的目标导向，教学过程的规划应以教学目标为核心，围绕教学目标展开。教学目标引领被认为是当代教学设计的精髓，只有知道要</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去哪里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，才能决定</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怎么去</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教学中，教师应选择最优路径帮助学生从现有状态转变到预期状态。因此，确定恰当合理的教学目标对于教学设计和实施具有重要的作用。教学目标的确定应该以教学事实性条件分析为基础，可以用条目式记载教学内容要点，针对特定教学内容和特定教学对象，制定针对性的教学目标，而不能只是从其他地方照搬照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教学目标的分析与确定应该遵循以下三个原则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学生主体性原则。（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明确性原则。（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素养原则。值得一提的是，教学目标中不宜直接写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核心素养目标</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或</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素养目标</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等字样，因为素养目标较为抽象，也更上位，它应该是被分解、被解构为各种知识、能力和情感的。将知识性、能力性和情感性等作为课时教学目标，更为明确，也具有更强的指导价值。</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89623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2.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分析与确定教学的重点</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9002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重点是指在特定的教学过程中，教师根据学科特点、学生认知水平及教学目标等因素，精心挑选出需要特别关注的知识点或技能点。这些知识点或技能点对于学生掌握课程内容、形成正确的价值观具有重要意义。因此，教学重点不是教学目标的一部分，更不是教学内容的一部分。如果说教学目标是要达到的彼岸，教学内容是达成目标的重要依托，而教学重点既可以是教学所要达成的结果，也可以是教学的过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对教学重点的分析和确定可以从知识建构和教学目标达成两个角度来思考。</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从知识建构的角度，教学重点是指对教学内容的掌握有重要影响的知识点的学习情况。教学重点的指向是学生对某个知识点理解的教学，而不是知识点本身。它不一定是很难学的，但一定是很重要的，教师需要在教学设计时对此引起重视，通过各种途径帮助学生掌握这些知识。例如，在平均数内容的教学时，平均数的计算相对简单，并不难掌握，但它表示什么意思、什么时候需要应用平均数来解决问题、它为什么可以是虚拟的数等问题，对于理解平均数概念都很重要。</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从教学目标达成的角度，教学重点是指对教学目标的达成有重要影响的教学活动，这个目标不一定在知识层面，也可以在能力层面，或者思维、意识和情感等层面。例如，学生对数学思想方法的掌握、数学知识的灵活应用、运用数学知识或方法解决现实问题等。教学重点的指向也不是教学目标本身，而是学生在达成该教学目标的教学活动中最需要关注的部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89623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dirty="0">
                <a:solidFill>
                  <a:schemeClr val="tx1"/>
                </a:solidFill>
                <a:latin typeface="微软雅黑" panose="020B0503020204020204" charset="-122"/>
                <a:ea typeface="微软雅黑" panose="020B0503020204020204" charset="-122"/>
                <a:cs typeface="微软雅黑" panose="020B0503020204020204" charset="-122"/>
              </a:rPr>
              <a:t>3.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分析与确定教学的难点</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难点是指学生在学习过程中遇到的难以理解和掌握的知识点或技能点。教学难点的识别和解决是教学设计中的重要环节，直接关系到学生的学习效果和教学质量。深入理解教学难点的内涵，探索有效的应对策略，对于提高教学质量具有重要意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要准确判断教学难点，应该结合教学内容和教学对象综合考虑，判断难点的成因是知识本身的复杂性、学生的认知水平限制，还是学生的学习能力。然后，找准是哪个具体的要点导致了学生的学习困难，无论是知识的理解方面、知识的运用方面，还是知识的迁移方面，教学难点都应该落实到具体的某个要点中，而不是整个教学的过程，更不是教学内容或教学目标。只要这个点突破了，学生就能理解或掌握了，这样的教学结果或教学过程才能成为教学难点。对于教学难点，教师在教学设计时应注重表征的多元性、引导的层次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前端分析是教学设计的第一个阶段，分析的结果对后续的教学设计起着指导作用。因此，对于教学目标、教学重点和教学难点等教学生成性条件分析的结果，教师可以将其以条目的形式进行记录，把它们和教学内容的要点记录在一起，作为教师在教学过程规划和教学评价设计时的重要参考。如果缺少记录在边上的提示，教师在后续的教学设计时就容易因为遗忘而有所偏离，进而影响教学的成效。</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过程规划是指教师根据教学目标和学生实际情况，系统地设计和安排教学活动的过程，它以教学目标为指导，以教学内容、教学对象、教学环境、教学重点和教学难点的分析结果为重要参考，以有效达成教学目标为目的，对教师的课堂教学有着直接的影响。一般来说，教学设计的过程规划阶段主要可分为教学素材的解读与选择、教学环节的规划与设计、教学活动的规划与设计这三个具有一定先后次序的部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315722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教学素材的解读与选择</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838575"/>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素材的解读与选择包括解读与选择两个部分，这是过程规划的第一个步骤。该环节对教学素材的解读与前端分析阶段的教学内容分析是不一样的，此时教师已经有了明确的教学目标，是为了更有效地达成教学目标而搜寻教学素材、解读教学素材，然后从中做出最优的选择。</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过程规划阶段的教学素材解读主要可分为四个步骤：（</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）教师需要解读教材中教学内容的情境、表征，以及是否有相关的拓展材料和数学文化素材。（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）教师阅读教学辅助材料，获取适合的教学素材。（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）教师解读其他版本小学数学教材中的例题、情境和表征等内容，获取可用的教学素材。（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）教师搜集与教学内容相关的文献资料，尤其是义务教育数学课程标准的要求、有关教学内容的历史发展与应用等素材。</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627114"/>
            <a:ext cx="2849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过程规划是指教师根据教学目标和学生实际情况，系统地设计和安排教学活动的过程，它以教学目标为指导，以教学内容、教学对象、教学环境、教学重点和教学难点的分析结果为重要参考，以有效达成教学目标为目的，对教师的课堂教学有着直接的影响。一般来说，教学设计的过程规划阶段主要可分为教学素材的解读与选择、教学环节的规划与设计、教学活动的规划与设计这三个具有一定先后次序的部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315722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教学环节的规划与设计</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838575"/>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课堂教学实践为导向的教学素材解读，可以为教师的教学设计和实施提供大量优质的素材，而且这些教学素材都与教学目标的达成有关。有了这些积累后教师就可以进入过程规划的第二个步骤，即对教学过程进行规划与设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教师要以教学目标为主要参考依据，以教学内容、教学对象、教学重点、教学难点和教学环境为辅助参考依据，构思教学内容可以分成几个环节来授课，每个环节的目标是什么，大概用时多少。</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教学环节的规划与设计是过程规划中承上启下的关键步骤，只有从整体视角对教学过程进行总体的构思与规划，教学设计才能更具逻辑性，从而使教学的重点更加突出、教学目标与各部分的教学建立更强的联系。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627114"/>
            <a:ext cx="2849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过程规划是指教师根据教学目标和学生实际情况，系统地设计和安排教学活动的过程，它以教学目标为指导，以教学内容、教学对象、教学环境、教学重点和教学难点的分析结果为重要参考，以有效达成教学目标为目的，对教师的课堂教学有着直接的影响。一般来说，教学设计的过程规划阶段主要可分为教学素材的解读与选择、教学环节的规划与设计、教学活动的规划与设计这三个具有一定先后次序的部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315722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教学活动的规划与设计</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838575"/>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对教学的过程有整体的布局和思考后，需要对各个环节的教学活动进行精细化，这就是过程规划的第三个步骤，也是与教师的教学实践联系最为紧密的步骤，我们称为教学活动的规划与设计。在这个步骤中，仍需要对教材等教学素材做进一步的解读，它既可以帮助教师在课堂教学与教材之间建立紧密联系，使师生能以教材为媒介建立更多的联结，又能帮助教师更大程度地超越教材，实施更为合理、有效的课堂教学。</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每个环节教学活动的设计都应以课堂教学目标为总指导，以环节教学目标为直接指导，并以教师的专业素养为支持。教师所设计的教学活动既要是能帮助学生达成教学目标的，又要是教师能实施、可操作的。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627114"/>
            <a:ext cx="2849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评价设计</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668895"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评价设计是教学设计的重要组成部分，是为了评估教学效果、学生学习成果以及教学过程的各个方面而制定的一系列计划和方法。评价设计可以帮助教师更好地了解学生的学习进展，及时调整教学策略，以更有效地达成教学目标。对于课时教学设计来说，评价设计主要指课内的练习题设计和课外的作业设计；如果是单元整体教学设计，通常包括单元测试的设计。由于教师通常面对的都是课时教学设计，因此本节仅对如何设计课内练习题和课外作业进行论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315722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设计课内练习题</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838575"/>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评价设计中的课内练习特指评价学生学习新知识后成效的练习题，这些练习题的主要目的虽然是帮助学生在学习完新知识后有效巩固和拓展，但在此过程中教师也可以根据学生的答题表现评价学生的学习成效。课内练习应遵循以下原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针对性原则。（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即时反馈性原则。（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多层次原则。（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多样性原则。（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互动性原则。</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课内练习题是数学教学过程中非常重要的一部分，它不仅能够帮助学生更好地掌握知识，还能够激发学生的学习兴趣，提高课堂效率。教师在设计课内练习题时，应充分考虑学生的实际情况和学习需求，确保练习题的有效性和实用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627114"/>
            <a:ext cx="217995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小学数学教学设计的基本要素</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评价设计</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668895"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评价设计是教学设计的重要组成部分，是为了评估教学效果、学生学习成果以及教学过程的各个方面而制定的一系列计划和方法。评价设计可以帮助教师更好地了解学生的学习进展，及时调整教学策略，以更有效地达成教学目标。对于课时教学设计来说，评价设计主要指课内的练习题设计和课外的作业设计；如果是单元整体教学设计，通常包括单元测试的设计。由于教师通常面对的都是课时教学设计，因此本节仅对如何设计课内练习题和课外作业进行论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315722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设计课外作业</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838575"/>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教学设计中的作业设计是指教师根据教学目标和学生的学习需求，精心策划与选择学习任务的过程。作业设计不能简单地从教材的习题或配套材料的练习题中挑选部分作为课后作业，而应遵循以下原则：（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目标导向原则。（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学生中心原则。（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活动性原则。（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合理性原则。（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技术性原则。</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总之，小学数学的作业设计，应该注重科学性、合理性和有效性。所设计的作业是教师能给予学生反馈的，既要能帮助教师了解学生的学习情况，也要能帮助学生发现自己的优势和不足。因此，教学设计中的作业布置应该是教师精心思考过的，它不一定都来自现成的教材或教材配套参考书，也可以是教师根据学生特点，针对性地设计出来的数学活动、任务或练习。</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627114"/>
            <a:ext cx="200279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四节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《义务教育数学课程标准（</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年版）》明确指出，小学数学内容包括数与代数、图形与几何、统计与概率、综合与实践这四个学习领域。其中，数与代数、图形与几何、统计与概率以数学核心内容和基本思想为主线循序渐进，每个学段的主题有所不同；综合与实践以培养学生综合运用所学知识和方法解决实际问题的能力为目标，根据不同学段学生特点，以跨学科主题学习为主，适当采用主题式学习和项目式学习的方式，设计情境真实、较为复杂的问题，引导学生综合运用数学学科和跨学科的知识与方法解决问题。</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46659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数与代数学习领域的主要内容</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16941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2011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年版）》中，数与代数学习领域的内容分为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数的认识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数的运算</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常见的量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式与方程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正比例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反比例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这六个部分。由于部分知识的学习难以独立完成，如只有结合运算才能更深入、准确地认识数，所以在《义务教育数学课程标准（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年版）》中，数与代数学习领域的内容被统整为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数与运算</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数量关系</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这两个部分。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13741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数与运算</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与运算主要包括整数、小数和分数的认识及其四则运算，在综合与实践学习领域还包括对负数的初步认识。数是对数量的抽象，数的运算重点在于理解算理、掌握算法，数与运算之间有密切的关联。学生经历由数量到数的形成过程，理解和掌握数的概念；经历算理和算法的探索过程，理解算理，掌握算法。初步体会数是对数量的抽象，感悟数的概念本质上的一致性，形成数感和符号意识；感悟数的运算以及运算之间的关系，体会数的运算本质上的一致性，形成运算能力和推理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整数的认识</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小学阶段对于整数的认识主要分为以下四个部分。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以内整数的认识（一般出现在教材一年级上册）。在教学中，一般还会再分为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数的认识、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6—9</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数的认识、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的认识和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11—20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数的认识五个部分。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100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以内整数的认识（一般出现在教材一年级下册）。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万以内整数的认识（一般出现在教材二年级下册）。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万以上整数的认识（一般出现在教材四年级上册）。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13741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数与运算</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996045" cy="52209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分数的认识</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小学阶段对于分数的认识主要分为以下四个部分。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分数的初步认识（一般出现在教材三年级下册）。主要包括分数的简单化概念、同分母或分子分数的比较、同分母分数的加减等内容。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分数的意义和性质（一般出现在教材五年级下册）。主要包括分数的正式定义、分数和小数转化、分数基本性质、最大公因数和最小公倍数等内容。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分数的加减运算（一般出现在教材五年级下册）。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分数的乘除运算（一般出现在教材六年级上册）。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小数的认识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小学阶段对于小数的认识主要分为以下五个部分。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小数的初步认识（一般出现在教材四年级上册）。主要包括小数的读写、一位小数的加减运算等内容。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小数的意义和性质（一般出现在教材五年级上册）。主要包括小数的分位、小数的比较、小数的单位换算和小数的近似等内容。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小数的加减运算（一般出现在教材五年级上册）。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小数的乘法运算（一般出现在教材五年级上册）。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小数的除法运算（一般出现在教材五年级下册）。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随着教学设计理论在实践中的广泛应用，学者们运用系统方法，对教学系统进行标准化设计，形成了各种教学设计模式。由于教学设计专家在研究教学设计时面对的实践需要不同，对教学设计的理解也存在差异，从而形成了不同的教学设计模式。小学数学教学设计模式是教学设计模式的下位概念，各种教学设计模式对小学数学教学设计具有重要的指导作用。本章对其中较为经典的教学设计模式进行介绍，它们有着各自的特点，教师在教学设计时可根据教学内容、学生特点和教师专业水平等因素的实际进行选择与参考。</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13741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数与运算</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996045" cy="49002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负数的认识</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小学阶段对于负数的认识主要出现在综合与实践学习领域，在第三学段的主题活动中要求学生能通过相关活动知道负数在情境中表达的具体意义，感悟负数可以表达与正数意义相反的量，进一步发展学生的数感。</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四则运算</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小学阶段的四则运算包括整数、分数和小数的加减乘除运算，难度从低到高分别为不进位（不退位）、一次进位（退位）、两次及以上进位（退位）等。四则运算的教学内容包括含义、算理和算法。</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第一学段（一至二年级）的四则运算内容。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需要熟练掌握的部分：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以内的加减法、表内乘法。</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②</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能准确口算的部分：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100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以内数的简单加减法。</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③</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能列竖式准确计算部分：多位数的加减法、两位数除以一位数。</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第二学段（三至四年级）的四则运算内容。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需要熟练掌握的部分：多位数乘一位数、多位数除以一位数。</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②</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能准确口算的部分：同分母分数的加减运算、一位小数的加减运算</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③</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能列竖式准确计算部分：整数四则混合运算（以两步为主，不超过三步）。</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第三学段（五至六年级）的四则运算内容。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需要熟练掌握的部分：小数的单位换算、分数和小数的转化。</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②</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能准确口算的部分：特殊整数的因数和倍数、估算。</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③</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能列竖式准确计算部分：小数和分数的四则运算和混合运算（不超过三步）。</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13741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数与运算</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996045" cy="16941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6.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运算规则</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加法运算律：包括交换律、结合律（一般出现在教材四年级下册）。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②</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乘法运算律：包括交换律、结合律和分配律（一般出现在教材四年级下册）。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③</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括号运算性质：包括小括号和中括号在运算中的使用（一般出现在教材四年级下册）。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④</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分数基本性质：包括分子和分母同乘和同除不为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的数，分数大小不变（一般出现在教材五年级下册）。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13741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数量关系</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996045"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量关系主要包括用符号（包括数的符号）或含有符号的式子表达数量之间的关系或规律。学生经历在具体情境中运用数量关系解决问题的过程，感悟加法模型和乘法模型的意义，提高发现和提出问题、分析和解决问题的能力，形成模型意识和初步的应用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运算关系</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运算关系主要指学生能认识以运算符号和等号（或不等号）建立联结的数量之间的关系，如学生能从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“2+3=5”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这个等式中认识到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的和是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，并能在后续的学习中理解这个关系与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“5-3=2”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或</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“5-2=3”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这两个式子所表示的关系是等价的。小学阶段的运算关系主要是加、减、乘、除这四类，它们在各年级的学习中都会出现，分别表示和、差、积、商。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大小关系</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大小关系主要指学生能认识等于、大于、大于等于、小于和小于等于等概念和符号所表示的数量关系，也能理解这些数量具有传递性。学生在小学一年级时就会学习这些大小关系的知识和符号。</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13741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数量关系</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996045" cy="233553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比例关系</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比例关系主要指学生能认识两个数之间的比值关系，包括倍数关系、因数关系和整数比关系，这部分内容主要出现在第三学段（五至六年级）。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等式关系</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严格来说，等式关系也属于运算关系，只不过用符号来表征，而且所得到的表达式具有更强的一般性。例如，学生能认识用字母表示的加法和乘法的各种运算律，也能认识用字母表示的正比例和反比例关系，以及用字母表示的其他关系式。这部分内容主要出现在小学四至六年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46659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图形与几何学习领域的主要内容</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2011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年版）》中，图形与几何学习领域的内容分为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图形的认识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测量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图形的运动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图形与位置</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这四个部分，在《义务教育数学课程标准（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年版）》中，将其整合为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图形的认识与测量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图形的位置与运动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这两个部分。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小学阶段的常见图形可概括为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四体、五线、六角、七形</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，其中</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四体</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指长方体、正方体、圆柱、圆锥，其他如球和圆台只要求初步认识，不做深入研究；</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五线</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指直线、线段、射线、平行线和垂线；</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六角</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指直角、锐角、钝角、平角、周角和圆心角；</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七形</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指长方形、正方形、三角形、平行四边形、梯形、圆形和扇形。小学阶段的图形与几何领域主要围绕着这些内容学习，包括它们的性质、测量和变化特征。</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26072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图形的认识与测量</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996045"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图形的认识与测量主要包括立体图形和平面图形的认识、线段长度的测量，以及图形的周长、面积和体积的计算。其中，图形的认识主要是对图形的抽象。图形的测量重点是确定图形的大小。</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基本图形的认识</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小学阶段基本图形的认识主要分为以下五个部分：（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）基本立体图形的认识。（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）基本平面图形的认识。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图形的观察与认识。（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）线与角的认识。（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）圆柱和圆锥的认识。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图形关系的认识</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平面图形中的直线关系。（</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三角形的边和角的关系。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图形的测量</a:t>
            </a:r>
            <a:endPar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基本长度单位的认识与测量。（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角度的认识与测量。（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周长的认识与测量。（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面积的认识与测量。（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体积的认识与测量。（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利用尺规作图测量，并进一步认识图形的性质。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26072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图形的位置与运动</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996045"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的位置与运动主要包括确定点的位置，认识图形的平移、旋转、轴对称。学生结合实际情境判断物体的位置，探索用数对表示平面上点的位置的方法，增强空间观念和应用意识。学生经历对现实生活中图形运动的抽象过程，认识平移、旋转、轴对称的特征，体会运动前后图形的变与不变，感受数学美，逐步形成空间观念和几何直观。</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平移、旋转、轴对称现象的初步认识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主要内容是认识平移、旋转、轴对称这三种图形变化的现象。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图形的平移、旋转、轴对称的性质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主要内容是认识平移、旋转、轴对称这三种图形变化中点、线、面之间的变化性质，并能利用这些性质解决问题。</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点的位置关系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主要内容是利用有序数对表示点的位置，理解有序数对与方格纸上点的对应关系。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 </a:t>
            </a:r>
            <a:r>
              <a:rPr lang="zh-CN" altLang="en-US" sz="1400" b="1"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比例尺的认识与应用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主要学习利用比例知识，能利用方格纸按比例将简单图形放大或缩小。</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46659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统计与概率学习领域的主要内容</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13735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2011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年版）》中，统计与概率学习领域的内容分为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数据的收集与整理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简单数据统计过程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随机现象发生的可能性</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这三个部分，《义务教育数学课程标准（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年版）》中略有调整，将其分为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数据分类</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数据的收集、整理与表达</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随机现象发生的可能性</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这三个部分。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203009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数据分类</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9960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据分类的本质是根据信息对事物进行分类。学生经历从事物分类到数据分类的过程，感悟如何根据事物的不同属性确定标准，依据标准区分事物，形成不同的类别。在学习统计图表时，学生将进一步认识数据的分类，从中感悟对事物共性的抽象过程，不仅为统计学习，也为数学学习奠定基础。</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这部分内容出现在第一学段，一般会安排在教材二年级上册和下册，要求学生会对物体、图形或数据进行分类，初步了解分类与分类标准的关系，形成初步的数据意识。具体体现为以下四个方面。</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能依据事物特征，按照一定的标准进行分类。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能发现事物的特征并制定分类标准，依据标准对事物进行分类。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能用语言简单描述分类的过程；感知事物的共性和差异，形成初步的数据意识。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能对分类后的事物数量进行简单计算，并从中获得相关信息。</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61632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数据的收集、整理与表达</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996045"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据的收集、整理与表达主要包括数据的收集，用统计图表、平均数、百分数表达数据。在学习过程中，让学生初步感受现实生活中存在大量数据，其中蕴含着有价值的信息，利用统计图表和统计量可以呈现和刻画这些信息，形成初步的数据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这部分内容是小学阶段统计与概率内容的重点，一般在三至六年级都会安排相关内容。主要包括以下内容。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数据的简单统计。列表统计、划</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正</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统计。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条形统计图。</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平均数。</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折线统计图。</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复式条形统计图和折线统计图。</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百分数。</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7</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扇形统计图。</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85572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ADDIE</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经典教学设计模式</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4465320"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ADDIE</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经典教学设计模式最初是由美国佛罗里达州的教育技术研究所于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1975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为美国陆军系统开发的训练课程模型，后来由于其简洁、清晰的特点，被列为教学设计的指导方法，并广泛应用于教育和企业培训等领域。该模式强调了教学设计的过程属性，将教学设计视为一个对教学进行系统规划的过程，包括分析、设计、开发、实施、评估这五个环节，教师在各环节的主要任务如图所示。</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pic>
        <p:nvPicPr>
          <p:cNvPr id="3" name="图片 2" descr="4"/>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6713220" y="2146935"/>
            <a:ext cx="4857750" cy="2564765"/>
          </a:xfrm>
          <a:prstGeom prst="rect">
            <a:avLst/>
          </a:prstGeom>
        </p:spPr>
      </p:pic>
      <p:sp>
        <p:nvSpPr>
          <p:cNvPr id="4" name="文本框 3"/>
          <p:cNvSpPr txBox="1"/>
          <p:nvPr/>
        </p:nvSpPr>
        <p:spPr>
          <a:xfrm>
            <a:off x="6712585" y="4925695"/>
            <a:ext cx="4858385" cy="306705"/>
          </a:xfrm>
          <a:prstGeom prst="rect">
            <a:avLst/>
          </a:prstGeom>
          <a:noFill/>
        </p:spPr>
        <p:txBody>
          <a:bodyPr wrap="square" rtlCol="0">
            <a:spAutoFit/>
          </a:bodyPr>
          <a:p>
            <a:pPr algn="ctr"/>
            <a:r>
              <a:rPr lang="en-US" altLang="zh-CN" sz="1400" b="1">
                <a:latin typeface="微软雅黑" panose="020B0503020204020204" charset="-122"/>
                <a:ea typeface="微软雅黑" panose="020B0503020204020204" charset="-122"/>
                <a:cs typeface="微软雅黑" panose="020B0503020204020204" charset="-122"/>
              </a:rPr>
              <a:t>ADDIE</a:t>
            </a:r>
            <a:r>
              <a:rPr lang="zh-CN" altLang="en-US" sz="1400" b="1">
                <a:latin typeface="微软雅黑" panose="020B0503020204020204" charset="-122"/>
                <a:ea typeface="微软雅黑" panose="020B0503020204020204" charset="-122"/>
                <a:cs typeface="微软雅黑" panose="020B0503020204020204" charset="-122"/>
              </a:rPr>
              <a:t>经典教学设计模式</a:t>
            </a:r>
            <a:endParaRPr lang="zh-CN" altLang="en-US" sz="1400" b="1">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37058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（三）</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随机现象发生的可能性</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996045" cy="13735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随机现象发生的可能性是通过试验、游戏等活动，让学生了解简单的随机现象，感受并定性描述随机现象发生的可能性的大小，感悟数据的随机性，形成数据意识。在小学阶段，这部分内容不多，一般出现在教材六年级上册，在综合与实践学习领域也会设置一些与可能性有关的搭配或组合问题。主要是通过实例感受简单的随机现象及其结果发生的可能性，以及能在实际情境中对一些简单随机现象发生的可能性的大小做出定性描述。</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46659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综合与实践学习领域的主要内容</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年版）》比起《义务教育数学课程标准（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2011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更重视综合与实践学习领域的要求，强调数学与其他学科的融合，加强数学教学与学生生活、传统文化的联系。要求小学生能运用数学和其他学科的知识与方法，解决实际情境中的问题，或者通过真实问题获得发展。在此过程中，小学生能经历发现问题、提出问题、分析问题、解决问题的过程，感悟数学知识之间、数学与其他学科知识之间、数学与科学技术和社会生活之间的联系，积累活动经验，感悟思想方法，形成和发展模型意识、创新意识，提高解决实际问题的能力，形成并发展数学核心素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在小学阶段，主要采取主题式学习活动，有条件的可以适当采用项目式学习。主题式学习活动主要分为两类：（</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）融入数学知识学习的主题活动。（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运用数学知识及其他学科知识的主题活动。项目式学习的设计以解决现实问题为重点，综合应用数学和其他学科知识解决问题，体会数学知识的价值，以及数学与其他学科的关联。项目式学习可以帮助学生积累数学活动经验，发展应用意识、创新意识和实践能力。</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400050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第一学段的活动主题与要求</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9537065" cy="52209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：数学游戏分享</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在具体情境中，回顾自己在学前阶段经历的与数学学习相关的活动，唤起数学学习的感性认识和学习经验，激发进一步学习数学的兴趣，尝试运用与数学学习相关的词语，逐步养成学习数学的良好习惯。</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：欢乐购物街</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在实际情境中认识人民币，能进行简单的单位换算，了解货币的意义，具有勤俭节约的意识，形成初步的金融素养。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：时间在哪里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在生活情境中认识时、分、秒，结合生活经验体会并述说时间的长短，了解时间的意义，懂得遵守时间。</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：我的教室</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在日常生活情境中，会用上、下、左、右、前、后描述物体的相对位置；认识东、南、西、北四个方向，形成初步的空间观念。</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：身体上的尺子</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运用学过的测量长度的知识，发现自己身体上的一些</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长度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，利用这些</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长度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作为单位，测量空间或其他物体，积累测量经验，发展量感。</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：数学连环画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结合自己的生活，运用学过的数学知识记录自己的经历，或述说一个含有数学知识的小故事，表达对数量关系的理解，感受数学知识与现实生活的联系。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400050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第二学段的活动主题与要求</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9537065"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：年、月、日的秘密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知道</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时记时法；认识年、月、日，知道它们之间的关系；能运用年、月、日的知识解释生活中的问题，提高初步的应用意识。了解中国古代如何认识一年四季，了解中华优秀传统文化。</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：曹冲称象的故事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曹冲称象</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故事为依托，结合现实素材，感受并认识克、千克、吨，以及它们之间的关系，感受等量的等量相等，发展量感和推理意识，积累数学活动经验。</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：寻找</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宝藏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endPar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在生活情境中，认识东北、西北、东南、西南四个方向，了解</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几点钟方向</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，会描绘物体所在的方向，发展空间观念。</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：度量衡的故事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知道中国在秦朝统一了度量衡，指导学生查阅资料，理解度量衡的意义，知道最初的度量方法都是借助日常用品，加深对量和计量单位的理解，丰富并发展量感。</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小学数学内容分析</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4000500"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（三）</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第三学段的活动主题与要求</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9537065" cy="49002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：如何表达具有相反意义的量</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在熟悉的情境中了解具有相反意义的数量，知道负数在情境中表达的具体意义，感悟这些负数可以表达与正数意义相反的量，进一步发展数感。</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：校园平面图</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在实际情境中，综合应用比例尺、方向、位置、测量等知识，绘制校园平面简图，标明重要场所；交流绘制成果，反思绘制过程，形成初步的应用意识和创新意识。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主题活动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：体育中的数学</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收集重大体育赛事的信息、某项体育比赛的规则、某运动员的技术数据等素材，提出数学问题，设计问题解决方案；在问题解决的过程中，形成发现、提出、分析、解决问题的能力。</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项目学习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营养午餐。调查了解人体每日营养需求，几类主要食物的营养成分，感受合理膳食的重要性；调查学校餐厅或自己家庭一周午餐食谱的营养构成情况，提出建议；开展独立活动或小组活动，设计一周合理的营养午餐食谱；形成重视调查研究、合理设计规划的科学态度。</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项目学习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水是生命之源。调查了解生活中人们使用淡水的习惯及用量，结合淡水资源分布、中国人均淡水占有量、城市生活用水的处理等信息，发现、提出并解决问题；制定校园或家庭节水方案，尝试设计节水工具或方法，提高环保意识，形成初步的应用意识和创新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小学数学教学设计的文本撰写与格式</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五节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设计文本的撰写</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668895"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设计是一个从分析到构思、从流程规划到素材组织改造、从思考到撰写的过程，最后以文本的形成为终结。可以说，教学设计文本是整个设计过程智慧的结晶，也是教师教学设计能力的重要体现。因此，教学设计文本的撰写十分重要，教师可以将文本的撰写作为抓手，引领分析和规划乃至教学设计的整个过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5102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71907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设计文本的撰写过程</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400425"/>
            <a:ext cx="8522335"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由于小学数学教师工作较为忙碌，在日常教学中，在撰写教学设计文本时，可以采用以下简化过程。（</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）列出本节课的主要知识点，最好在纸上列出，便于后续对照和参考。（</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）思考学生的年龄特征、思维特征和知识基础，并做适当的记录。（</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）列出本次课堂教学的知识性目标与能力性目标，最好列在纸上，便于后续对照和参考。（</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）查阅资料，包括各版本的小学数学教材，网络上与本节课内容有关的文献、教学设计，自己或他人已有的教学课件等教学资源。（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）根据上述分析，结合自己的理解和教学风格，规划基本的教学思路，包括大概分成哪几个环节，最好能在纸上写出各环节的名称和目的，便于后续对照和参考。（</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）以上都可视为思考和准备的过程，准备就绪后就可以开始撰写教学设计文本了。教师把每个环节的内容尽量写得详细些，尤其是关键性的内容和活动的设计。（</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7</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）根据教学设计文本初稿和前期的构思完善教学课件，准备相应的教学视频、图片和教具等。（</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8</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）根据所完成的教学课件对教学设计文本初稿进行修改，并撰写较为详细的教学设计文本。</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88964"/>
            <a:ext cx="27120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040505" y="142240"/>
            <a:ext cx="417068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小学数学教学设计的文本撰写与格式</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设计文本的撰写</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668895"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设计是一个从分析到构思、从流程规划到素材组织改造、从思考到撰写的过程，最后以文本的形成为终结。可以说，教学设计文本是整个设计过程智慧的结晶，也是教师教学设计能力的重要体现。因此，教学设计文本的撰写十分重要，教师可以将文本的撰写作为抓手，引领分析和规划乃至教学设计的整个过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5102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71907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设计文本的评价标准</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400425"/>
            <a:ext cx="8522335"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对设计文本的评价应该结合学生基础、知识特点和教师的专业素养，适合教师自身教学的就是最好的文本，不能简单比较。但是，总体来说，相对优秀的教学设计文本通常具有以下一些基本特点。（</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）教学背景分析准确、深入。文本中对教学内容和教学对象分析的描述较为全面，结论合理、准确。（</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）教学目标和教学重难点合理、明确。文本中教学目标和教学重难点的定位都比较准确，刻画清晰，能较好观测。（</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）教学过程的规划脉络清晰、要点明确。教学过程的各环节和文字描述能紧扣教学目标，紧贴教学背景，充分体现教学重难点，并能给教师的教学以较强的指引。（</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）教学理念先进。从文本中能看出，教学体现了以学生为中心，以学生发展为本，注重学生综合素养的提高。（</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）教学方式合理、有效。教学设计文本中所体现的教学方法与教学目标、教学背景分析等内容相吻合，教学素材丰富、适切，教学过程合理，具有逻辑性。（</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）格式规范、结构合理。教学设计文本的格式规范、具有较好的可读性，结构合理、内容分布有逻辑性。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88964"/>
            <a:ext cx="27120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040505" y="142240"/>
            <a:ext cx="417068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小学数学教学设计的文本撰写与格式</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设计文本的撰写</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668895"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设计是一个从分析到构思、从流程规划到素材组织改造、从思考到撰写的过程，最后以文本的形成为终结。可以说，教学设计文本是整个设计过程智慧的结晶，也是教师教学设计能力的重要体现。因此，教学设计文本的撰写十分重要，教师可以将文本的撰写作为抓手，引领分析和规划乃至教学设计的整个过程。</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35102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71907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设计文本的注意事项</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400425"/>
            <a:ext cx="8522335"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通过观察可以发现，一些教学设计文本存在教学内容撰写简单、学情分析笼统、教学目标和教学重难点定位不准确、教学过程的内容太多或太少、教学过程中有大量的师生对话、教学设计格式混乱和教学设计中包括了教学反思等问题。因此，教师在撰写教学设计文本时需要注意以下几个方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确定教学目标时，应以学生为行为主体而不是教师。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撰写重点和难点时，最好用感知或程度词汇作为落脚点。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教学目标中的行为动词最好是可测量、可评价、具体而明确的。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教学目标一般要包括知识类、能力类和情感类。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教学过程最好分成若干环节，并写出关键性步骤，能阐明自己的设计意图。</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6.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教学设计不应包括教学反思。</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88964"/>
            <a:ext cx="27120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040505" y="142240"/>
            <a:ext cx="417068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小学数学教学设计的文本撰写与格式</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7281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设计文本的基本格式</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094865"/>
            <a:ext cx="7738745" cy="457962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教学设计没有统一的格式，只要各种要素都兼顾了，写成怎样的格式都可以，如果要归纳，大致可分为表格型、文本型和混合型三种。</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表格型就是采用表格形式，将课堂教学各要素填写完整的教学设计格式。表格型的优势是清晰、不容易忘记，便于转写到新的教学内容中。但是也存在不足，尤其是当内容中有较多的数学公式和图片时，某一栏就会显得特别长，不便于阅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文本型就是去掉表格的外框后，以文字形式系统呈现课堂教学各要素的教学设计格式。其内容通常通过标题加以区分。文本型的优势是格式可根据需要实际需要调整，适合文字、图片和公式符号等各种表达方式。但是，在直观性方面会略差一些，而且容易忘记对一些内容进行表述，例如设计意图等，在撰写过程中教师要时刻提醒自己。</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混合型就是将上面两种优势结合在一起，教学过程之前的内容采用表格型，教学过程部分采用文本型。因为多数符号和图片会出现在教学过程部分，将其改为文本型后就可避免格式上的混乱。</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无论是何种类型的教学设计格式，本书的呈现都仅仅是给教师提供参考之用，教师在撰写时可以根据需要适当增加或减少。</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4040505" y="142240"/>
            <a:ext cx="417068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小学数学教学设计的文本撰写与格式</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85572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ADDIE</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经典教学设计模式</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4465320"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从教学设计的流程出发，</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ADDIE</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经典教学设计模式借助五个环节规划出了一个较为完整的教学系统，清晰易懂，可操作性强。每一个环节各自独立，又相互联系。在这其中，分析和设计是前提，开发和实施是主体，评估是质量保障，前一环节是后一环节的基础，后一环节为前一环节提供反馈。通过上述环节的主要任务可知，在内容维度上，</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ADDIE</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经典教学设计模式主要包含了三个方面的内容：要学什么（确定学习目标），如何学（设计学习策略、组织教学内容），学得怎么样（实施学习评价）。这三个问题是教学系统中不可回避的问题，对它们的回答直接决定了教学设计的效果，影响着课堂教学的质量。</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pic>
        <p:nvPicPr>
          <p:cNvPr id="3" name="图片 2" descr="4"/>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6713220" y="2146935"/>
            <a:ext cx="4857750" cy="2564765"/>
          </a:xfrm>
          <a:prstGeom prst="rect">
            <a:avLst/>
          </a:prstGeom>
        </p:spPr>
      </p:pic>
      <p:sp>
        <p:nvSpPr>
          <p:cNvPr id="4" name="文本框 3"/>
          <p:cNvSpPr txBox="1"/>
          <p:nvPr/>
        </p:nvSpPr>
        <p:spPr>
          <a:xfrm>
            <a:off x="6712585" y="4925695"/>
            <a:ext cx="4858385" cy="306705"/>
          </a:xfrm>
          <a:prstGeom prst="rect">
            <a:avLst/>
          </a:prstGeom>
          <a:noFill/>
        </p:spPr>
        <p:txBody>
          <a:bodyPr wrap="square" rtlCol="0">
            <a:spAutoFit/>
          </a:bodyPr>
          <a:p>
            <a:pPr algn="ctr"/>
            <a:r>
              <a:rPr lang="en-US" altLang="zh-CN" sz="1400" b="1">
                <a:latin typeface="微软雅黑" panose="020B0503020204020204" charset="-122"/>
                <a:ea typeface="微软雅黑" panose="020B0503020204020204" charset="-122"/>
                <a:cs typeface="微软雅黑" panose="020B0503020204020204" charset="-122"/>
              </a:rPr>
              <a:t>ADDIE</a:t>
            </a:r>
            <a:r>
              <a:rPr lang="zh-CN" altLang="en-US" sz="1400" b="1">
                <a:latin typeface="微软雅黑" panose="020B0503020204020204" charset="-122"/>
                <a:ea typeface="微软雅黑" panose="020B0503020204020204" charset="-122"/>
                <a:cs typeface="微软雅黑" panose="020B0503020204020204" charset="-122"/>
              </a:rPr>
              <a:t>经典教学设计模式</a:t>
            </a:r>
            <a:endParaRPr lang="zh-CN" altLang="en-US" sz="1400" b="1">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766135" y="2408311"/>
            <a:ext cx="4659730" cy="368935"/>
          </a:xfrm>
          <a:prstGeom prst="rect">
            <a:avLst/>
          </a:prstGeom>
          <a:noFill/>
        </p:spPr>
        <p:txBody>
          <a:bodyPr wrap="square" lIns="0" tIns="0" rIns="0" bIns="0" rtlCol="0">
            <a:spAutoFit/>
          </a:bodyPr>
          <a:lstStyle/>
          <a:p>
            <a:pPr algn="dist"/>
            <a:r>
              <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rPr>
              <a:t>观看完毕</a:t>
            </a:r>
            <a:endPar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5634389" y="3061575"/>
            <a:ext cx="923223" cy="95250"/>
            <a:chOff x="10961036" y="223119"/>
            <a:chExt cx="1846446" cy="190500"/>
          </a:xfrm>
          <a:solidFill>
            <a:srgbClr val="616C85"/>
          </a:solidFill>
        </p:grpSpPr>
        <p:sp>
          <p:nvSpPr>
            <p:cNvPr id="17" name="矩形: 圆角 1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矩形: 圆角 1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矩形: 圆角 2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 name="矩形: 圆角 2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6" name="矩形: 圆角 45"/>
          <p:cNvSpPr/>
          <p:nvPr/>
        </p:nvSpPr>
        <p:spPr>
          <a:xfrm>
            <a:off x="4485640" y="33267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grpSp>
        <p:nvGrpSpPr>
          <p:cNvPr id="6" name="组合 5"/>
          <p:cNvGrpSpPr/>
          <p:nvPr/>
        </p:nvGrpSpPr>
        <p:grpSpPr>
          <a:xfrm>
            <a:off x="4880610" y="3322955"/>
            <a:ext cx="2432050" cy="375285"/>
            <a:chOff x="3164" y="4033"/>
            <a:chExt cx="17251" cy="2662"/>
          </a:xfrm>
        </p:grpSpPr>
        <p:pic>
          <p:nvPicPr>
            <p:cNvPr id="4" name="图片 3" descr="LOGO图标"/>
            <p:cNvPicPr>
              <a:picLocks noChangeAspect="1"/>
            </p:cNvPicPr>
            <p:nvPr/>
          </p:nvPicPr>
          <p:blipFill>
            <a:blip r:embed="rId1"/>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46659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迪克</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凯瑞的系统教学设计模式</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460565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迪克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凯瑞模式是基于行为主义的教学设计模式，两位学者也是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系统设计论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的主要代表。迪克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凯瑞模式随着教学设计理论的完善而不断改进，从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1985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年发展至今已多次出版，</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右图展示了迪克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凯瑞系统教学设计模式的第六版。该模式将教学看成一个系统的过程，整个过程以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确定教学目标</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为开端，以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设计和实施总结性评价</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为终点，中间包含多个步骤，共同构成了一个完整的教学系统。</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pic>
        <p:nvPicPr>
          <p:cNvPr id="3" name="图片 2" descr="5"/>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6315075" y="2426335"/>
            <a:ext cx="5581015" cy="2621915"/>
          </a:xfrm>
          <a:prstGeom prst="rect">
            <a:avLst/>
          </a:prstGeom>
        </p:spPr>
      </p:pic>
      <p:sp>
        <p:nvSpPr>
          <p:cNvPr id="4" name="文本框 3"/>
          <p:cNvSpPr txBox="1"/>
          <p:nvPr/>
        </p:nvSpPr>
        <p:spPr>
          <a:xfrm>
            <a:off x="6315075" y="5107305"/>
            <a:ext cx="5581015" cy="306705"/>
          </a:xfrm>
          <a:prstGeom prst="rect">
            <a:avLst/>
          </a:prstGeom>
          <a:noFill/>
        </p:spPr>
        <p:txBody>
          <a:bodyPr wrap="square" rtlCol="0">
            <a:spAutoFit/>
          </a:bodyPr>
          <a:p>
            <a:pPr algn="ctr"/>
            <a:r>
              <a:rPr lang="zh-CN" altLang="en-US" sz="1400" b="1">
                <a:latin typeface="微软雅黑" panose="020B0503020204020204" charset="-122"/>
                <a:ea typeface="微软雅黑" panose="020B0503020204020204" charset="-122"/>
                <a:cs typeface="微软雅黑" panose="020B0503020204020204" charset="-122"/>
              </a:rPr>
              <a:t>迪克</a:t>
            </a:r>
            <a:r>
              <a:rPr lang="en-US" altLang="zh-CN" sz="1400" b="1">
                <a:latin typeface="微软雅黑" panose="020B0503020204020204" charset="-122"/>
                <a:ea typeface="微软雅黑" panose="020B0503020204020204" charset="-122"/>
                <a:cs typeface="微软雅黑" panose="020B0503020204020204" charset="-122"/>
              </a:rPr>
              <a:t>—</a:t>
            </a:r>
            <a:r>
              <a:rPr lang="zh-CN" altLang="en-US" sz="1400" b="1">
                <a:latin typeface="微软雅黑" panose="020B0503020204020204" charset="-122"/>
                <a:ea typeface="微软雅黑" panose="020B0503020204020204" charset="-122"/>
                <a:cs typeface="微软雅黑" panose="020B0503020204020204" charset="-122"/>
              </a:rPr>
              <a:t>凯瑞系统教学设计模式（第六版）</a:t>
            </a:r>
            <a:endParaRPr lang="zh-CN" altLang="en-US" sz="1400" b="1">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教学设计的主要模式</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46659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史密斯</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雷根的教学设计模式</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5659755" cy="233553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史密斯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雷根教学设计模式是由史密斯（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Patricia L.Smith</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）和雷根（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Tillman J.Ragan</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1993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年提出的，其是在第一代迪克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凯瑞模式的基础上发展而来的。他们认为教学设计过程可以分为分析、策略和评价三个阶段：（</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第一阶段，分析学习环境、学生特征、学习任务，制定初步的设计栏目。（</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第二阶段，确定组织策略、传递策略、管理策略，设计好教学过程。（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第三阶段，进行形成性评价，对预期的教学过程予以修正。</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4" name="文本框 3"/>
          <p:cNvSpPr txBox="1"/>
          <p:nvPr/>
        </p:nvSpPr>
        <p:spPr>
          <a:xfrm>
            <a:off x="7615555" y="6073140"/>
            <a:ext cx="4001770" cy="306705"/>
          </a:xfrm>
          <a:prstGeom prst="rect">
            <a:avLst/>
          </a:prstGeom>
          <a:noFill/>
        </p:spPr>
        <p:txBody>
          <a:bodyPr wrap="square" rtlCol="0">
            <a:spAutoFit/>
          </a:bodyPr>
          <a:p>
            <a:pPr algn="ctr"/>
            <a:r>
              <a:rPr lang="zh-CN" altLang="en-US" sz="1400" b="1">
                <a:latin typeface="微软雅黑" panose="020B0503020204020204" charset="-122"/>
                <a:ea typeface="微软雅黑" panose="020B0503020204020204" charset="-122"/>
                <a:cs typeface="微软雅黑" panose="020B0503020204020204" charset="-122"/>
              </a:rPr>
              <a:t>迪克</a:t>
            </a:r>
            <a:r>
              <a:rPr lang="en-US" altLang="zh-CN" sz="1400" b="1">
                <a:latin typeface="微软雅黑" panose="020B0503020204020204" charset="-122"/>
                <a:ea typeface="微软雅黑" panose="020B0503020204020204" charset="-122"/>
                <a:cs typeface="微软雅黑" panose="020B0503020204020204" charset="-122"/>
              </a:rPr>
              <a:t>—</a:t>
            </a:r>
            <a:r>
              <a:rPr lang="zh-CN" altLang="en-US" sz="1400" b="1">
                <a:latin typeface="微软雅黑" panose="020B0503020204020204" charset="-122"/>
                <a:ea typeface="微软雅黑" panose="020B0503020204020204" charset="-122"/>
                <a:cs typeface="微软雅黑" panose="020B0503020204020204" charset="-122"/>
              </a:rPr>
              <a:t>凯瑞系统教学设计模式（第六版）</a:t>
            </a:r>
            <a:endParaRPr lang="zh-CN" altLang="en-US" sz="1400" b="1">
              <a:latin typeface="微软雅黑" panose="020B0503020204020204" charset="-122"/>
              <a:ea typeface="微软雅黑" panose="020B0503020204020204" charset="-122"/>
              <a:cs typeface="微软雅黑" panose="020B0503020204020204" charset="-122"/>
            </a:endParaRPr>
          </a:p>
        </p:txBody>
      </p:sp>
      <p:pic>
        <p:nvPicPr>
          <p:cNvPr id="5" name="图片 4" descr="6"/>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7615555" y="1541145"/>
            <a:ext cx="4001135" cy="42576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10.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10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11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2.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120.xml><?xml version="1.0" encoding="utf-8"?>
<p:tagLst xmlns:p="http://schemas.openxmlformats.org/presentationml/2006/main">
  <p:tag name="resource_record_key" val="{&quot;29&quot;:[50053024,50053044]}"/>
</p:tagLst>
</file>

<file path=ppt/tags/tag13.xml><?xml version="1.0" encoding="utf-8"?>
<p:tagLst xmlns:p="http://schemas.openxmlformats.org/presentationml/2006/main">
  <p:tag name="KSO_WM_DIAGRAM_VIRTUALLY_FRAME" val="{&quot;height&quot;:249.416062992126,&quot;left&quot;:26.5029921259842,&quot;top&quot;:129.56527559055118,&quot;width&quot;:912.2940157480314}"/>
</p:tagLst>
</file>

<file path=ppt/tags/tag14.xml><?xml version="1.0" encoding="utf-8"?>
<p:tagLst xmlns:p="http://schemas.openxmlformats.org/presentationml/2006/main">
  <p:tag name="KSO_WM_DIAGRAM_VIRTUALLY_FRAME" val="{&quot;height&quot;:249.416062992126,&quot;left&quot;:26.5029921259842,&quot;top&quot;:129.56527559055118,&quot;width&quot;:912.2940157480314}"/>
</p:tagLst>
</file>

<file path=ppt/tags/tag15.xml><?xml version="1.0" encoding="utf-8"?>
<p:tagLst xmlns:p="http://schemas.openxmlformats.org/presentationml/2006/main">
  <p:tag name="KSO_WM_DIAGRAM_VIRTUALLY_FRAME" val="{&quot;height&quot;:249.416062992126,&quot;left&quot;:26.5029921259842,&quot;top&quot;:129.56527559055118,&quot;width&quot;:912.2940157480314}"/>
</p:tagLst>
</file>

<file path=ppt/tags/tag16.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7.xml><?xml version="1.0" encoding="utf-8"?>
<p:tagLst xmlns:p="http://schemas.openxmlformats.org/presentationml/2006/main">
  <p:tag name="KSO_WM_DIAGRAM_VIRTUALLY_FRAME" val="{&quot;height&quot;:376.2,&quot;left&quot;:63.2,&quot;top&quot;:105.25,&quot;width&quot;:840.45}"/>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2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3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7.xml><?xml version="1.0" encoding="utf-8"?>
<p:tagLst xmlns:p="http://schemas.openxmlformats.org/presentationml/2006/main">
  <p:tag name="TABLE_ENDDRAG_ORIGIN_RECT" val="799*337"/>
  <p:tag name="TABLE_ENDDRAG_RECT" val="115*149*799*337"/>
</p:tagLst>
</file>

<file path=ppt/tags/tag38.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39.xml><?xml version="1.0" encoding="utf-8"?>
<p:tagLst xmlns:p="http://schemas.openxmlformats.org/presentationml/2006/main">
  <p:tag name="KSO_WM_DIAGRAM_VIRTUALLY_FRAME" val="{&quot;height&quot;:376.2,&quot;left&quot;:63.2,&quot;top&quot;:105.25,&quot;width&quot;:840.45}"/>
</p:tagLst>
</file>

<file path=ppt/tags/tag4.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4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5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60.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61.xml><?xml version="1.0" encoding="utf-8"?>
<p:tagLst xmlns:p="http://schemas.openxmlformats.org/presentationml/2006/main">
  <p:tag name="KSO_WM_DIAGRAM_VIRTUALLY_FRAME" val="{&quot;height&quot;:376.2,&quot;left&quot;:63.2,&quot;top&quot;:105.25,&quot;width&quot;:840.45}"/>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6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7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8.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79.xml><?xml version="1.0" encoding="utf-8"?>
<p:tagLst xmlns:p="http://schemas.openxmlformats.org/presentationml/2006/main">
  <p:tag name="KSO_WM_DIAGRAM_VIRTUALLY_FRAME" val="{&quot;height&quot;:376.2,&quot;left&quot;:63.2,&quot;top&quot;:105.25,&quot;width&quot;:840.45}"/>
</p:tagLst>
</file>

<file path=ppt/tags/tag8.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8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xml><?xml version="1.0" encoding="utf-8"?>
<p:tagLst xmlns:p="http://schemas.openxmlformats.org/presentationml/2006/main">
  <p:tag name="KSO_WM_DIAGRAM_VIRTUALLY_FRAME" val="{&quot;height&quot;:249.416062992126,&quot;left&quot;:26.5029921259842,&quot;top&quot;:129.56527559055118,&quot;width&quot;:912.2970078740158}"/>
</p:tagLst>
</file>

<file path=ppt/tags/tag9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25001</Words>
  <Application>WPS 演示</Application>
  <PresentationFormat>宽屏</PresentationFormat>
  <Paragraphs>675</Paragraphs>
  <Slides>70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70</vt:i4>
      </vt:variant>
    </vt:vector>
  </HeadingPairs>
  <TitlesOfParts>
    <vt:vector size="80" baseType="lpstr">
      <vt:lpstr>Arial</vt:lpstr>
      <vt:lpstr>宋体</vt:lpstr>
      <vt:lpstr>Wingdings</vt:lpstr>
      <vt:lpstr>微软雅黑 Light</vt:lpstr>
      <vt:lpstr>微软雅黑</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poem</cp:lastModifiedBy>
  <cp:revision>206</cp:revision>
  <dcterms:created xsi:type="dcterms:W3CDTF">2018-03-23T01:16:00Z</dcterms:created>
  <dcterms:modified xsi:type="dcterms:W3CDTF">2025-10-22T06:56:51Z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KSOTemplateUUID">
    <vt:lpwstr>v1.0_mb_g4w2jxllSj9ef0QPRYqmlA==</vt:lpwstr>
  </property>
  <property fmtid="{D5CDD505-2E9C-101B-9397-08002B2CF9AE}" pid="4" name="ICV">
    <vt:lpwstr>F29153A88A9E46ADA0C4DA8E0263A362_11</vt:lpwstr>
  </property>
</Properties>
</file>